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2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64" r:id="rId1"/>
  </p:sldMasterIdLst>
  <p:notesMasterIdLst>
    <p:notesMasterId r:id="rId29"/>
  </p:notesMasterIdLst>
  <p:sldIdLst>
    <p:sldId id="417" r:id="rId2"/>
    <p:sldId id="313" r:id="rId3"/>
    <p:sldId id="314" r:id="rId4"/>
    <p:sldId id="379" r:id="rId5"/>
    <p:sldId id="389" r:id="rId6"/>
    <p:sldId id="316" r:id="rId7"/>
    <p:sldId id="317" r:id="rId8"/>
    <p:sldId id="318" r:id="rId9"/>
    <p:sldId id="384" r:id="rId10"/>
    <p:sldId id="386" r:id="rId11"/>
    <p:sldId id="387" r:id="rId12"/>
    <p:sldId id="388" r:id="rId13"/>
    <p:sldId id="413" r:id="rId14"/>
    <p:sldId id="321" r:id="rId15"/>
    <p:sldId id="390" r:id="rId16"/>
    <p:sldId id="391" r:id="rId17"/>
    <p:sldId id="392" r:id="rId18"/>
    <p:sldId id="381" r:id="rId19"/>
    <p:sldId id="402" r:id="rId20"/>
    <p:sldId id="415" r:id="rId21"/>
    <p:sldId id="385" r:id="rId22"/>
    <p:sldId id="308" r:id="rId23"/>
    <p:sldId id="393" r:id="rId24"/>
    <p:sldId id="416" r:id="rId25"/>
    <p:sldId id="394" r:id="rId26"/>
    <p:sldId id="396" r:id="rId27"/>
    <p:sldId id="408" r:id="rId28"/>
  </p:sldIdLst>
  <p:sldSz cx="9144000" cy="6858000" type="screen4x3"/>
  <p:notesSz cx="6858000" cy="9144000"/>
  <p:defaultTextStyle>
    <a:defPPr>
      <a:defRPr lang="ru-RU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FF00"/>
    <a:srgbClr val="A70505"/>
    <a:srgbClr val="49D14F"/>
    <a:srgbClr val="FF00FF"/>
    <a:srgbClr val="660033"/>
    <a:srgbClr val="FF3300"/>
    <a:srgbClr val="0000FF"/>
    <a:srgbClr val="66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8413" autoAdjust="0"/>
  </p:normalViewPr>
  <p:slideViewPr>
    <p:cSldViewPr>
      <p:cViewPr varScale="1">
        <p:scale>
          <a:sx n="90" d="100"/>
          <a:sy n="90" d="100"/>
        </p:scale>
        <p:origin x="-1284" y="-114"/>
      </p:cViewPr>
      <p:guideLst>
        <p:guide orient="horz" pos="2229"/>
        <p:guide pos="2926"/>
      </p:guideLst>
    </p:cSldViewPr>
  </p:slideViewPr>
  <p:outlineViewPr>
    <p:cViewPr>
      <p:scale>
        <a:sx n="33" d="100"/>
        <a:sy n="33" d="100"/>
      </p:scale>
      <p:origin x="0" y="508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1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1.4278579760863573E-2"/>
          <c:y val="1.7359857311997198E-2"/>
        </c:manualLayout>
      </c:layout>
      <c:overlay val="0"/>
      <c:txPr>
        <a:bodyPr/>
        <a:lstStyle/>
        <a:p>
          <a:pPr>
            <a:defRPr>
              <a:solidFill>
                <a:schemeClr val="accent3">
                  <a:lumMod val="75000"/>
                </a:schemeClr>
              </a:solidFill>
            </a:defRPr>
          </a:pPr>
          <a:endParaRPr lang="ru-RU"/>
        </a:p>
      </c:txPr>
    </c:title>
    <c:autoTitleDeleted val="0"/>
    <c:view3D>
      <c:rotX val="30"/>
      <c:rotY val="255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4804607757364945E-3"/>
          <c:y val="0.1294936002043087"/>
          <c:w val="0.6384565470982797"/>
          <c:h val="0.85201473446366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explosion val="26"/>
          <c:dPt>
            <c:idx val="0"/>
            <c:bubble3D val="0"/>
            <c:spPr>
              <a:solidFill>
                <a:srgbClr val="66FFFF"/>
              </a:solidFill>
            </c:spPr>
          </c:dPt>
          <c:dPt>
            <c:idx val="1"/>
            <c:bubble3D val="0"/>
            <c:spPr>
              <a:solidFill>
                <a:srgbClr val="0000FF"/>
              </a:solidFill>
            </c:spPr>
          </c:dPt>
          <c:dPt>
            <c:idx val="2"/>
            <c:bubble3D val="0"/>
            <c:spPr>
              <a:solidFill>
                <a:srgbClr val="FF00FF"/>
              </a:solidFill>
            </c:spPr>
          </c:dPt>
          <c:dPt>
            <c:idx val="3"/>
            <c:bubble3D val="0"/>
            <c:spPr>
              <a:solidFill>
                <a:srgbClr val="00FF00"/>
              </a:solidFill>
            </c:spPr>
          </c:dPt>
          <c:dPt>
            <c:idx val="4"/>
            <c:bubble3D val="0"/>
            <c:spPr>
              <a:solidFill>
                <a:srgbClr val="FF3300"/>
              </a:solidFill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0,1</a:t>
                    </a:r>
                    <a:endParaRPr lang="en-US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1,9</a:t>
                    </a:r>
                    <a:r>
                      <a:rPr lang="en-US" smtClean="0"/>
                      <a:t>%</a:t>
                    </a:r>
                    <a:endParaRPr lang="en-US"/>
                  </a:p>
                </c:rich>
              </c:tx>
              <c:showLegendKey val="1"/>
              <c:showVal val="0"/>
              <c:showCatName val="0"/>
              <c:showSerName val="0"/>
              <c:showPercent val="1"/>
              <c:showBubbleSize val="0"/>
            </c:dLbl>
            <c:showLegendKey val="1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Лист1!$A$2:$A$11</c:f>
              <c:strCache>
                <c:ptCount val="5"/>
                <c:pt idx="0">
                  <c:v>НДФЛ</c:v>
                </c:pt>
                <c:pt idx="1">
                  <c:v>налог на совокупный доход</c:v>
                </c:pt>
                <c:pt idx="2">
                  <c:v>налог на имущество</c:v>
                </c:pt>
                <c:pt idx="3">
                  <c:v>земельный налог</c:v>
                </c:pt>
                <c:pt idx="4">
                  <c:v>Доходы от использования имущества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556.5</c:v>
                </c:pt>
                <c:pt idx="1">
                  <c:v>25.3</c:v>
                </c:pt>
                <c:pt idx="2">
                  <c:v>120.1</c:v>
                </c:pt>
                <c:pt idx="3">
                  <c:v>1392.3</c:v>
                </c:pt>
                <c:pt idx="4">
                  <c:v>5849.6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65491737143968165"/>
          <c:y val="3.1310621384929412E-2"/>
          <c:w val="0.33582336930107393"/>
          <c:h val="0.96868937861508775"/>
        </c:manualLayout>
      </c:layout>
      <c:overlay val="0"/>
      <c:txPr>
        <a:bodyPr/>
        <a:lstStyle/>
        <a:p>
          <a:pPr>
            <a:defRPr sz="10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18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Программные расходы
</a:t>
                    </a:r>
                    <a:r>
                      <a:rPr lang="ru-RU" dirty="0" smtClean="0"/>
                      <a:t>75%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1818314377369496E-2"/>
                  <c:y val="7.2332738799988825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Не программные </a:t>
                    </a:r>
                    <a:r>
                      <a:rPr lang="ru-RU" smtClean="0"/>
                      <a:t>расходы 25%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 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>
                  <c:v>5831231</c:v>
                </c:pt>
                <c:pt idx="1">
                  <c:v>4160786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A0E0D-9849-4724-AEF3-DAF6E0352555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4CACDD-E03A-427C-8B7A-DB5388A5BD8D}">
      <dgm:prSet phldrT="[Текст]" custT="1"/>
      <dgm:spPr/>
      <dgm:t>
        <a:bodyPr/>
        <a:lstStyle/>
        <a:p>
          <a:r>
            <a:rPr lang="ru-RU" sz="1600" dirty="0" smtClean="0"/>
            <a:t>ЭТАПЫ БЮДЖЕТНОГО ПРОЦЕССА</a:t>
          </a:r>
          <a:endParaRPr lang="ru-RU" sz="1600" dirty="0"/>
        </a:p>
      </dgm:t>
    </dgm:pt>
    <dgm:pt modelId="{98FF42E5-00CB-4382-9B3C-C8B747CB8354}" type="parTrans" cxnId="{D9D53D1F-F297-4646-8038-BC9B6CFAC7B2}">
      <dgm:prSet/>
      <dgm:spPr/>
      <dgm:t>
        <a:bodyPr/>
        <a:lstStyle/>
        <a:p>
          <a:endParaRPr lang="ru-RU"/>
        </a:p>
      </dgm:t>
    </dgm:pt>
    <dgm:pt modelId="{59450F6E-F953-4DD1-B3B0-A181A73D2900}" type="sibTrans" cxnId="{D9D53D1F-F297-4646-8038-BC9B6CFAC7B2}">
      <dgm:prSet/>
      <dgm:spPr/>
      <dgm:t>
        <a:bodyPr/>
        <a:lstStyle/>
        <a:p>
          <a:endParaRPr lang="ru-RU"/>
        </a:p>
      </dgm:t>
    </dgm:pt>
    <dgm:pt modelId="{81ED6989-DB09-4163-9FE8-4274D9FB393B}">
      <dgm:prSet phldrT="[Текст]" custT="1"/>
      <dgm:spPr/>
      <dgm:t>
        <a:bodyPr/>
        <a:lstStyle/>
        <a:p>
          <a:r>
            <a:rPr lang="ru-RU" sz="1400" smtClean="0"/>
            <a:t>1. Разработка проекта бюджета</a:t>
          </a:r>
          <a:endParaRPr lang="ru-RU" sz="1400" dirty="0"/>
        </a:p>
      </dgm:t>
    </dgm:pt>
    <dgm:pt modelId="{31A4F4FA-6743-4237-978E-3C0F106CB502}" type="parTrans" cxnId="{2A4E0C1F-A68E-42D7-B7E3-D6CA547AFAE7}">
      <dgm:prSet/>
      <dgm:spPr/>
      <dgm:t>
        <a:bodyPr/>
        <a:lstStyle/>
        <a:p>
          <a:endParaRPr lang="ru-RU"/>
        </a:p>
      </dgm:t>
    </dgm:pt>
    <dgm:pt modelId="{FF75FB9F-B49C-49BB-BB24-949F6DDD30B7}" type="sibTrans" cxnId="{2A4E0C1F-A68E-42D7-B7E3-D6CA547AFAE7}">
      <dgm:prSet/>
      <dgm:spPr/>
      <dgm:t>
        <a:bodyPr/>
        <a:lstStyle/>
        <a:p>
          <a:endParaRPr lang="ru-RU"/>
        </a:p>
      </dgm:t>
    </dgm:pt>
    <dgm:pt modelId="{9F3D15E7-183E-4168-819E-A5AE67C70800}">
      <dgm:prSet phldrT="[Текст]" custT="1"/>
      <dgm:spPr/>
      <dgm:t>
        <a:bodyPr/>
        <a:lstStyle/>
        <a:p>
          <a:r>
            <a:rPr lang="ru-RU" sz="1400" smtClean="0"/>
            <a:t>3. Утверждение проекта бюджета</a:t>
          </a:r>
          <a:endParaRPr lang="ru-RU" sz="1400" dirty="0"/>
        </a:p>
      </dgm:t>
    </dgm:pt>
    <dgm:pt modelId="{93FA7CE8-AEE6-43B9-836C-3F03118B3842}" type="parTrans" cxnId="{1F516231-CCDD-42EE-A016-172EBE13908E}">
      <dgm:prSet/>
      <dgm:spPr/>
      <dgm:t>
        <a:bodyPr/>
        <a:lstStyle/>
        <a:p>
          <a:endParaRPr lang="ru-RU"/>
        </a:p>
      </dgm:t>
    </dgm:pt>
    <dgm:pt modelId="{A8C7CFE1-1740-4D3F-B2CD-CE863C4043BC}" type="sibTrans" cxnId="{1F516231-CCDD-42EE-A016-172EBE13908E}">
      <dgm:prSet/>
      <dgm:spPr/>
      <dgm:t>
        <a:bodyPr/>
        <a:lstStyle/>
        <a:p>
          <a:endParaRPr lang="ru-RU"/>
        </a:p>
      </dgm:t>
    </dgm:pt>
    <dgm:pt modelId="{01A86283-4B1C-4FDB-903B-896A03C158D5}">
      <dgm:prSet phldrT="[Текст]" custT="1"/>
      <dgm:spPr/>
      <dgm:t>
        <a:bodyPr/>
        <a:lstStyle/>
        <a:p>
          <a:r>
            <a:rPr lang="ru-RU" sz="1400" dirty="0" smtClean="0"/>
            <a:t>5. </a:t>
          </a:r>
          <a:r>
            <a:rPr lang="ru-RU" sz="1200" dirty="0" smtClean="0"/>
            <a:t>Рассмотрение и утверждение отчета об исполнении бюджета</a:t>
          </a:r>
          <a:endParaRPr lang="ru-RU" sz="1200" dirty="0"/>
        </a:p>
      </dgm:t>
    </dgm:pt>
    <dgm:pt modelId="{73D9929A-4AE6-4F97-BA74-8AFCD9A206B7}" type="parTrans" cxnId="{C0312426-55AA-4ACA-B48B-800E5E458D39}">
      <dgm:prSet/>
      <dgm:spPr/>
      <dgm:t>
        <a:bodyPr/>
        <a:lstStyle/>
        <a:p>
          <a:endParaRPr lang="ru-RU"/>
        </a:p>
      </dgm:t>
    </dgm:pt>
    <dgm:pt modelId="{324A3824-7E2F-4853-8FBF-DF5B456D79E9}" type="sibTrans" cxnId="{C0312426-55AA-4ACA-B48B-800E5E458D39}">
      <dgm:prSet/>
      <dgm:spPr/>
      <dgm:t>
        <a:bodyPr/>
        <a:lstStyle/>
        <a:p>
          <a:endParaRPr lang="ru-RU"/>
        </a:p>
      </dgm:t>
    </dgm:pt>
    <dgm:pt modelId="{11CB86F8-31C1-4608-BCC5-247E331BAD1E}">
      <dgm:prSet custT="1"/>
      <dgm:spPr/>
      <dgm:t>
        <a:bodyPr/>
        <a:lstStyle/>
        <a:p>
          <a:r>
            <a:rPr lang="ru-RU" sz="1400" smtClean="0"/>
            <a:t>2. Рассмотрение проекта бюджета</a:t>
          </a:r>
          <a:endParaRPr lang="ru-RU" sz="1400" dirty="0"/>
        </a:p>
      </dgm:t>
    </dgm:pt>
    <dgm:pt modelId="{5E6F24EC-07DA-4409-8D2A-E1F358F0D53E}" type="parTrans" cxnId="{D415ADF1-643B-4A0F-B68B-81FC7B7C6D2F}">
      <dgm:prSet/>
      <dgm:spPr/>
      <dgm:t>
        <a:bodyPr/>
        <a:lstStyle/>
        <a:p>
          <a:endParaRPr lang="ru-RU"/>
        </a:p>
      </dgm:t>
    </dgm:pt>
    <dgm:pt modelId="{F5A553B9-EFFA-4E17-A2E0-9DF789FF44C5}" type="sibTrans" cxnId="{D415ADF1-643B-4A0F-B68B-81FC7B7C6D2F}">
      <dgm:prSet/>
      <dgm:spPr/>
      <dgm:t>
        <a:bodyPr/>
        <a:lstStyle/>
        <a:p>
          <a:endParaRPr lang="ru-RU"/>
        </a:p>
      </dgm:t>
    </dgm:pt>
    <dgm:pt modelId="{84644A64-B651-4593-8A15-954557571337}">
      <dgm:prSet custT="1"/>
      <dgm:spPr/>
      <dgm:t>
        <a:bodyPr/>
        <a:lstStyle/>
        <a:p>
          <a:r>
            <a:rPr lang="ru-RU" sz="1400" smtClean="0"/>
            <a:t>4. Исполнение бюджета</a:t>
          </a:r>
          <a:endParaRPr lang="ru-RU" sz="1400" dirty="0"/>
        </a:p>
      </dgm:t>
    </dgm:pt>
    <dgm:pt modelId="{EEC18031-8BE0-4AC6-8896-41712D10D7F6}" type="parTrans" cxnId="{5A6B04EB-E725-4701-BA93-BCA07199DFCB}">
      <dgm:prSet/>
      <dgm:spPr/>
      <dgm:t>
        <a:bodyPr/>
        <a:lstStyle/>
        <a:p>
          <a:endParaRPr lang="ru-RU"/>
        </a:p>
      </dgm:t>
    </dgm:pt>
    <dgm:pt modelId="{EC2C1A17-C727-4AEC-86B8-96324E5FB060}" type="sibTrans" cxnId="{5A6B04EB-E725-4701-BA93-BCA07199DFCB}">
      <dgm:prSet/>
      <dgm:spPr/>
      <dgm:t>
        <a:bodyPr/>
        <a:lstStyle/>
        <a:p>
          <a:endParaRPr lang="ru-RU"/>
        </a:p>
      </dgm:t>
    </dgm:pt>
    <dgm:pt modelId="{0C77ABED-EBC0-4BC4-A3FD-1FE5F1B8C1B4}" type="pres">
      <dgm:prSet presAssocID="{195A0E0D-9849-4724-AEF3-DAF6E03525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4FBBE1E-4E9F-42BF-97B9-A7457F031DE6}" type="pres">
      <dgm:prSet presAssocID="{824CACDD-E03A-427C-8B7A-DB5388A5BD8D}" presName="hierRoot1" presStyleCnt="0"/>
      <dgm:spPr/>
      <dgm:t>
        <a:bodyPr/>
        <a:lstStyle/>
        <a:p>
          <a:endParaRPr lang="ru-RU"/>
        </a:p>
      </dgm:t>
    </dgm:pt>
    <dgm:pt modelId="{5B65E529-C9BD-4DBC-A273-E4C7FEC01CA8}" type="pres">
      <dgm:prSet presAssocID="{824CACDD-E03A-427C-8B7A-DB5388A5BD8D}" presName="composite" presStyleCnt="0"/>
      <dgm:spPr/>
      <dgm:t>
        <a:bodyPr/>
        <a:lstStyle/>
        <a:p>
          <a:endParaRPr lang="ru-RU"/>
        </a:p>
      </dgm:t>
    </dgm:pt>
    <dgm:pt modelId="{D2872CF3-B32C-4525-9B1B-EC3141AD7287}" type="pres">
      <dgm:prSet presAssocID="{824CACDD-E03A-427C-8B7A-DB5388A5BD8D}" presName="background" presStyleLbl="node0" presStyleIdx="0" presStyleCnt="1"/>
      <dgm:spPr/>
      <dgm:t>
        <a:bodyPr/>
        <a:lstStyle/>
        <a:p>
          <a:endParaRPr lang="ru-RU"/>
        </a:p>
      </dgm:t>
    </dgm:pt>
    <dgm:pt modelId="{6426138E-ACB8-4969-BB99-66BAA05C46EC}" type="pres">
      <dgm:prSet presAssocID="{824CACDD-E03A-427C-8B7A-DB5388A5BD8D}" presName="text" presStyleLbl="fgAcc0" presStyleIdx="0" presStyleCnt="1" custScaleX="1791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E014F01-2AE5-4F40-89D2-40EACB90FA52}" type="pres">
      <dgm:prSet presAssocID="{824CACDD-E03A-427C-8B7A-DB5388A5BD8D}" presName="hierChild2" presStyleCnt="0"/>
      <dgm:spPr/>
      <dgm:t>
        <a:bodyPr/>
        <a:lstStyle/>
        <a:p>
          <a:endParaRPr lang="ru-RU"/>
        </a:p>
      </dgm:t>
    </dgm:pt>
    <dgm:pt modelId="{E873F80D-94E2-4CCD-9EA0-1F60A5B2E268}" type="pres">
      <dgm:prSet presAssocID="{31A4F4FA-6743-4237-978E-3C0F106CB502}" presName="Name10" presStyleLbl="parChTrans1D2" presStyleIdx="0" presStyleCnt="5"/>
      <dgm:spPr/>
      <dgm:t>
        <a:bodyPr/>
        <a:lstStyle/>
        <a:p>
          <a:endParaRPr lang="ru-RU"/>
        </a:p>
      </dgm:t>
    </dgm:pt>
    <dgm:pt modelId="{A2075136-0CF0-476E-BB49-0A84F302153E}" type="pres">
      <dgm:prSet presAssocID="{81ED6989-DB09-4163-9FE8-4274D9FB393B}" presName="hierRoot2" presStyleCnt="0"/>
      <dgm:spPr/>
      <dgm:t>
        <a:bodyPr/>
        <a:lstStyle/>
        <a:p>
          <a:endParaRPr lang="ru-RU"/>
        </a:p>
      </dgm:t>
    </dgm:pt>
    <dgm:pt modelId="{0C3535C4-F0D5-4BDA-A9F9-EF792754C3B3}" type="pres">
      <dgm:prSet presAssocID="{81ED6989-DB09-4163-9FE8-4274D9FB393B}" presName="composite2" presStyleCnt="0"/>
      <dgm:spPr/>
      <dgm:t>
        <a:bodyPr/>
        <a:lstStyle/>
        <a:p>
          <a:endParaRPr lang="ru-RU"/>
        </a:p>
      </dgm:t>
    </dgm:pt>
    <dgm:pt modelId="{2E5B6AC2-E12D-4ED8-9C1D-FAAE67960CE0}" type="pres">
      <dgm:prSet presAssocID="{81ED6989-DB09-4163-9FE8-4274D9FB393B}" presName="background2" presStyleLbl="node2" presStyleIdx="0" presStyleCnt="5"/>
      <dgm:spPr/>
      <dgm:t>
        <a:bodyPr/>
        <a:lstStyle/>
        <a:p>
          <a:endParaRPr lang="ru-RU"/>
        </a:p>
      </dgm:t>
    </dgm:pt>
    <dgm:pt modelId="{D4511F05-33EA-4755-A26E-A66590C7B47B}" type="pres">
      <dgm:prSet presAssocID="{81ED6989-DB09-4163-9FE8-4274D9FB393B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DE008F-1088-4A92-B054-E0A4619E380F}" type="pres">
      <dgm:prSet presAssocID="{81ED6989-DB09-4163-9FE8-4274D9FB393B}" presName="hierChild3" presStyleCnt="0"/>
      <dgm:spPr/>
      <dgm:t>
        <a:bodyPr/>
        <a:lstStyle/>
        <a:p>
          <a:endParaRPr lang="ru-RU"/>
        </a:p>
      </dgm:t>
    </dgm:pt>
    <dgm:pt modelId="{E792E673-F2A4-4105-9ADC-99182F49AFFF}" type="pres">
      <dgm:prSet presAssocID="{5E6F24EC-07DA-4409-8D2A-E1F358F0D53E}" presName="Name10" presStyleLbl="parChTrans1D2" presStyleIdx="1" presStyleCnt="5"/>
      <dgm:spPr/>
      <dgm:t>
        <a:bodyPr/>
        <a:lstStyle/>
        <a:p>
          <a:endParaRPr lang="ru-RU"/>
        </a:p>
      </dgm:t>
    </dgm:pt>
    <dgm:pt modelId="{2307ACB2-AFE9-431B-ADE7-95D9B7DF7D1A}" type="pres">
      <dgm:prSet presAssocID="{11CB86F8-31C1-4608-BCC5-247E331BAD1E}" presName="hierRoot2" presStyleCnt="0"/>
      <dgm:spPr/>
      <dgm:t>
        <a:bodyPr/>
        <a:lstStyle/>
        <a:p>
          <a:endParaRPr lang="ru-RU"/>
        </a:p>
      </dgm:t>
    </dgm:pt>
    <dgm:pt modelId="{4EFEED17-5D8A-4BCA-93C7-8192FB47CDFF}" type="pres">
      <dgm:prSet presAssocID="{11CB86F8-31C1-4608-BCC5-247E331BAD1E}" presName="composite2" presStyleCnt="0"/>
      <dgm:spPr/>
      <dgm:t>
        <a:bodyPr/>
        <a:lstStyle/>
        <a:p>
          <a:endParaRPr lang="ru-RU"/>
        </a:p>
      </dgm:t>
    </dgm:pt>
    <dgm:pt modelId="{52524F25-3EE4-4B78-82E5-0001E6A02839}" type="pres">
      <dgm:prSet presAssocID="{11CB86F8-31C1-4608-BCC5-247E331BAD1E}" presName="background2" presStyleLbl="node2" presStyleIdx="1" presStyleCnt="5"/>
      <dgm:spPr/>
      <dgm:t>
        <a:bodyPr/>
        <a:lstStyle/>
        <a:p>
          <a:endParaRPr lang="ru-RU"/>
        </a:p>
      </dgm:t>
    </dgm:pt>
    <dgm:pt modelId="{F39417DF-285A-4D67-B786-C32E5BF7F0FB}" type="pres">
      <dgm:prSet presAssocID="{11CB86F8-31C1-4608-BCC5-247E331BAD1E}" presName="text2" presStyleLbl="fgAcc2" presStyleIdx="1" presStyleCnt="5" custScaleX="117515" custLinFactNeighborX="-2809" custLinFactNeighborY="-29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2BC9E6-2FE4-4037-BEEF-245B2223CA85}" type="pres">
      <dgm:prSet presAssocID="{11CB86F8-31C1-4608-BCC5-247E331BAD1E}" presName="hierChild3" presStyleCnt="0"/>
      <dgm:spPr/>
      <dgm:t>
        <a:bodyPr/>
        <a:lstStyle/>
        <a:p>
          <a:endParaRPr lang="ru-RU"/>
        </a:p>
      </dgm:t>
    </dgm:pt>
    <dgm:pt modelId="{71AFE97F-46B7-4E82-B481-DFC2F56D0F91}" type="pres">
      <dgm:prSet presAssocID="{93FA7CE8-AEE6-43B9-836C-3F03118B3842}" presName="Name10" presStyleLbl="parChTrans1D2" presStyleIdx="2" presStyleCnt="5"/>
      <dgm:spPr/>
      <dgm:t>
        <a:bodyPr/>
        <a:lstStyle/>
        <a:p>
          <a:endParaRPr lang="ru-RU"/>
        </a:p>
      </dgm:t>
    </dgm:pt>
    <dgm:pt modelId="{6F639CB2-A039-4F9A-A2CC-83D15E7D82F9}" type="pres">
      <dgm:prSet presAssocID="{9F3D15E7-183E-4168-819E-A5AE67C70800}" presName="hierRoot2" presStyleCnt="0"/>
      <dgm:spPr/>
      <dgm:t>
        <a:bodyPr/>
        <a:lstStyle/>
        <a:p>
          <a:endParaRPr lang="ru-RU"/>
        </a:p>
      </dgm:t>
    </dgm:pt>
    <dgm:pt modelId="{FA41E6DE-5AE0-456B-A006-0CC4FF543A2D}" type="pres">
      <dgm:prSet presAssocID="{9F3D15E7-183E-4168-819E-A5AE67C70800}" presName="composite2" presStyleCnt="0"/>
      <dgm:spPr/>
      <dgm:t>
        <a:bodyPr/>
        <a:lstStyle/>
        <a:p>
          <a:endParaRPr lang="ru-RU"/>
        </a:p>
      </dgm:t>
    </dgm:pt>
    <dgm:pt modelId="{6ED78C50-CAEB-46A5-8C6A-2AC944F1FBB4}" type="pres">
      <dgm:prSet presAssocID="{9F3D15E7-183E-4168-819E-A5AE67C70800}" presName="background2" presStyleLbl="node2" presStyleIdx="2" presStyleCnt="5"/>
      <dgm:spPr/>
      <dgm:t>
        <a:bodyPr/>
        <a:lstStyle/>
        <a:p>
          <a:endParaRPr lang="ru-RU"/>
        </a:p>
      </dgm:t>
    </dgm:pt>
    <dgm:pt modelId="{7DCDE9B0-2532-4A79-9F16-DD3ACF5901A5}" type="pres">
      <dgm:prSet presAssocID="{9F3D15E7-183E-4168-819E-A5AE67C70800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79F698-0FD1-49A6-94A9-6E7BF4847B7B}" type="pres">
      <dgm:prSet presAssocID="{9F3D15E7-183E-4168-819E-A5AE67C70800}" presName="hierChild3" presStyleCnt="0"/>
      <dgm:spPr/>
      <dgm:t>
        <a:bodyPr/>
        <a:lstStyle/>
        <a:p>
          <a:endParaRPr lang="ru-RU"/>
        </a:p>
      </dgm:t>
    </dgm:pt>
    <dgm:pt modelId="{3ECADF0E-5708-4AC5-B3AC-6082EBC07E69}" type="pres">
      <dgm:prSet presAssocID="{EEC18031-8BE0-4AC6-8896-41712D10D7F6}" presName="Name10" presStyleLbl="parChTrans1D2" presStyleIdx="3" presStyleCnt="5"/>
      <dgm:spPr/>
      <dgm:t>
        <a:bodyPr/>
        <a:lstStyle/>
        <a:p>
          <a:endParaRPr lang="ru-RU"/>
        </a:p>
      </dgm:t>
    </dgm:pt>
    <dgm:pt modelId="{AEA4803A-979A-416A-8DE3-2C8A9332869F}" type="pres">
      <dgm:prSet presAssocID="{84644A64-B651-4593-8A15-954557571337}" presName="hierRoot2" presStyleCnt="0"/>
      <dgm:spPr/>
      <dgm:t>
        <a:bodyPr/>
        <a:lstStyle/>
        <a:p>
          <a:endParaRPr lang="ru-RU"/>
        </a:p>
      </dgm:t>
    </dgm:pt>
    <dgm:pt modelId="{590083C8-D6C9-450E-AD41-1D3D472C194D}" type="pres">
      <dgm:prSet presAssocID="{84644A64-B651-4593-8A15-954557571337}" presName="composite2" presStyleCnt="0"/>
      <dgm:spPr/>
      <dgm:t>
        <a:bodyPr/>
        <a:lstStyle/>
        <a:p>
          <a:endParaRPr lang="ru-RU"/>
        </a:p>
      </dgm:t>
    </dgm:pt>
    <dgm:pt modelId="{FAFFF9C2-82C2-4460-B679-ADD96A6CADEE}" type="pres">
      <dgm:prSet presAssocID="{84644A64-B651-4593-8A15-954557571337}" presName="background2" presStyleLbl="node2" presStyleIdx="3" presStyleCnt="5"/>
      <dgm:spPr/>
      <dgm:t>
        <a:bodyPr/>
        <a:lstStyle/>
        <a:p>
          <a:endParaRPr lang="ru-RU"/>
        </a:p>
      </dgm:t>
    </dgm:pt>
    <dgm:pt modelId="{F78156E0-ACAA-4B37-B0D2-7FDFAD977343}" type="pres">
      <dgm:prSet presAssocID="{84644A64-B651-4593-8A15-954557571337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0C53273-105A-4C72-8031-D78053DD61B7}" type="pres">
      <dgm:prSet presAssocID="{84644A64-B651-4593-8A15-954557571337}" presName="hierChild3" presStyleCnt="0"/>
      <dgm:spPr/>
      <dgm:t>
        <a:bodyPr/>
        <a:lstStyle/>
        <a:p>
          <a:endParaRPr lang="ru-RU"/>
        </a:p>
      </dgm:t>
    </dgm:pt>
    <dgm:pt modelId="{BD837090-598B-4CCC-B853-9D93609E71FC}" type="pres">
      <dgm:prSet presAssocID="{73D9929A-4AE6-4F97-BA74-8AFCD9A206B7}" presName="Name10" presStyleLbl="parChTrans1D2" presStyleIdx="4" presStyleCnt="5"/>
      <dgm:spPr/>
      <dgm:t>
        <a:bodyPr/>
        <a:lstStyle/>
        <a:p>
          <a:endParaRPr lang="ru-RU"/>
        </a:p>
      </dgm:t>
    </dgm:pt>
    <dgm:pt modelId="{94E54A6E-F4DE-4B2F-B648-B584014B0BB3}" type="pres">
      <dgm:prSet presAssocID="{01A86283-4B1C-4FDB-903B-896A03C158D5}" presName="hierRoot2" presStyleCnt="0"/>
      <dgm:spPr/>
      <dgm:t>
        <a:bodyPr/>
        <a:lstStyle/>
        <a:p>
          <a:endParaRPr lang="ru-RU"/>
        </a:p>
      </dgm:t>
    </dgm:pt>
    <dgm:pt modelId="{825AFE1A-E8E5-4A83-8753-990E31038B11}" type="pres">
      <dgm:prSet presAssocID="{01A86283-4B1C-4FDB-903B-896A03C158D5}" presName="composite2" presStyleCnt="0"/>
      <dgm:spPr/>
      <dgm:t>
        <a:bodyPr/>
        <a:lstStyle/>
        <a:p>
          <a:endParaRPr lang="ru-RU"/>
        </a:p>
      </dgm:t>
    </dgm:pt>
    <dgm:pt modelId="{0FB2C99B-2D37-4F8F-AF87-B35C04660D6F}" type="pres">
      <dgm:prSet presAssocID="{01A86283-4B1C-4FDB-903B-896A03C158D5}" presName="background2" presStyleLbl="node2" presStyleIdx="4" presStyleCnt="5"/>
      <dgm:spPr/>
      <dgm:t>
        <a:bodyPr/>
        <a:lstStyle/>
        <a:p>
          <a:endParaRPr lang="ru-RU"/>
        </a:p>
      </dgm:t>
    </dgm:pt>
    <dgm:pt modelId="{2795457A-1383-4B37-9369-F3AAC8D7D814}" type="pres">
      <dgm:prSet presAssocID="{01A86283-4B1C-4FDB-903B-896A03C158D5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A1F41E-0467-474D-B566-86A14B01058F}" type="pres">
      <dgm:prSet presAssocID="{01A86283-4B1C-4FDB-903B-896A03C158D5}" presName="hierChild3" presStyleCnt="0"/>
      <dgm:spPr/>
      <dgm:t>
        <a:bodyPr/>
        <a:lstStyle/>
        <a:p>
          <a:endParaRPr lang="ru-RU"/>
        </a:p>
      </dgm:t>
    </dgm:pt>
  </dgm:ptLst>
  <dgm:cxnLst>
    <dgm:cxn modelId="{C1332EAE-2F43-470F-9FA4-5CF4EDB00CDC}" type="presOf" srcId="{11CB86F8-31C1-4608-BCC5-247E331BAD1E}" destId="{F39417DF-285A-4D67-B786-C32E5BF7F0FB}" srcOrd="0" destOrd="0" presId="urn:microsoft.com/office/officeart/2005/8/layout/hierarchy1"/>
    <dgm:cxn modelId="{D415ADF1-643B-4A0F-B68B-81FC7B7C6D2F}" srcId="{824CACDD-E03A-427C-8B7A-DB5388A5BD8D}" destId="{11CB86F8-31C1-4608-BCC5-247E331BAD1E}" srcOrd="1" destOrd="0" parTransId="{5E6F24EC-07DA-4409-8D2A-E1F358F0D53E}" sibTransId="{F5A553B9-EFFA-4E17-A2E0-9DF789FF44C5}"/>
    <dgm:cxn modelId="{C0312426-55AA-4ACA-B48B-800E5E458D39}" srcId="{824CACDD-E03A-427C-8B7A-DB5388A5BD8D}" destId="{01A86283-4B1C-4FDB-903B-896A03C158D5}" srcOrd="4" destOrd="0" parTransId="{73D9929A-4AE6-4F97-BA74-8AFCD9A206B7}" sibTransId="{324A3824-7E2F-4853-8FBF-DF5B456D79E9}"/>
    <dgm:cxn modelId="{7FD2DD81-B437-4F28-AEF0-C084D8E911F9}" type="presOf" srcId="{73D9929A-4AE6-4F97-BA74-8AFCD9A206B7}" destId="{BD837090-598B-4CCC-B853-9D93609E71FC}" srcOrd="0" destOrd="0" presId="urn:microsoft.com/office/officeart/2005/8/layout/hierarchy1"/>
    <dgm:cxn modelId="{BBA2DD3C-7B90-40CF-9589-D1643D8DA28F}" type="presOf" srcId="{5E6F24EC-07DA-4409-8D2A-E1F358F0D53E}" destId="{E792E673-F2A4-4105-9ADC-99182F49AFFF}" srcOrd="0" destOrd="0" presId="urn:microsoft.com/office/officeart/2005/8/layout/hierarchy1"/>
    <dgm:cxn modelId="{2A4E0C1F-A68E-42D7-B7E3-D6CA547AFAE7}" srcId="{824CACDD-E03A-427C-8B7A-DB5388A5BD8D}" destId="{81ED6989-DB09-4163-9FE8-4274D9FB393B}" srcOrd="0" destOrd="0" parTransId="{31A4F4FA-6743-4237-978E-3C0F106CB502}" sibTransId="{FF75FB9F-B49C-49BB-BB24-949F6DDD30B7}"/>
    <dgm:cxn modelId="{B062B8D6-CE32-4B88-AD0A-B4D14608EBDE}" type="presOf" srcId="{EEC18031-8BE0-4AC6-8896-41712D10D7F6}" destId="{3ECADF0E-5708-4AC5-B3AC-6082EBC07E69}" srcOrd="0" destOrd="0" presId="urn:microsoft.com/office/officeart/2005/8/layout/hierarchy1"/>
    <dgm:cxn modelId="{185F4F43-7A65-4D01-896B-73F0B3600710}" type="presOf" srcId="{824CACDD-E03A-427C-8B7A-DB5388A5BD8D}" destId="{6426138E-ACB8-4969-BB99-66BAA05C46EC}" srcOrd="0" destOrd="0" presId="urn:microsoft.com/office/officeart/2005/8/layout/hierarchy1"/>
    <dgm:cxn modelId="{DA2A6C0A-10E4-4883-9AE8-323EFA1428E2}" type="presOf" srcId="{93FA7CE8-AEE6-43B9-836C-3F03118B3842}" destId="{71AFE97F-46B7-4E82-B481-DFC2F56D0F91}" srcOrd="0" destOrd="0" presId="urn:microsoft.com/office/officeart/2005/8/layout/hierarchy1"/>
    <dgm:cxn modelId="{0B988E07-3137-4122-9D16-6F7488F92774}" type="presOf" srcId="{84644A64-B651-4593-8A15-954557571337}" destId="{F78156E0-ACAA-4B37-B0D2-7FDFAD977343}" srcOrd="0" destOrd="0" presId="urn:microsoft.com/office/officeart/2005/8/layout/hierarchy1"/>
    <dgm:cxn modelId="{F5302F86-B00A-4AEB-B45B-E025C46E9656}" type="presOf" srcId="{31A4F4FA-6743-4237-978E-3C0F106CB502}" destId="{E873F80D-94E2-4CCD-9EA0-1F60A5B2E268}" srcOrd="0" destOrd="0" presId="urn:microsoft.com/office/officeart/2005/8/layout/hierarchy1"/>
    <dgm:cxn modelId="{85467786-D140-41B5-AE86-259404651484}" type="presOf" srcId="{195A0E0D-9849-4724-AEF3-DAF6E0352555}" destId="{0C77ABED-EBC0-4BC4-A3FD-1FE5F1B8C1B4}" srcOrd="0" destOrd="0" presId="urn:microsoft.com/office/officeart/2005/8/layout/hierarchy1"/>
    <dgm:cxn modelId="{25D2351C-6458-407D-9A1E-01E41CBAFBD7}" type="presOf" srcId="{9F3D15E7-183E-4168-819E-A5AE67C70800}" destId="{7DCDE9B0-2532-4A79-9F16-DD3ACF5901A5}" srcOrd="0" destOrd="0" presId="urn:microsoft.com/office/officeart/2005/8/layout/hierarchy1"/>
    <dgm:cxn modelId="{E4D50708-C3A8-41BB-88AB-22539601C533}" type="presOf" srcId="{81ED6989-DB09-4163-9FE8-4274D9FB393B}" destId="{D4511F05-33EA-4755-A26E-A66590C7B47B}" srcOrd="0" destOrd="0" presId="urn:microsoft.com/office/officeart/2005/8/layout/hierarchy1"/>
    <dgm:cxn modelId="{D9D53D1F-F297-4646-8038-BC9B6CFAC7B2}" srcId="{195A0E0D-9849-4724-AEF3-DAF6E0352555}" destId="{824CACDD-E03A-427C-8B7A-DB5388A5BD8D}" srcOrd="0" destOrd="0" parTransId="{98FF42E5-00CB-4382-9B3C-C8B747CB8354}" sibTransId="{59450F6E-F953-4DD1-B3B0-A181A73D2900}"/>
    <dgm:cxn modelId="{5A6B04EB-E725-4701-BA93-BCA07199DFCB}" srcId="{824CACDD-E03A-427C-8B7A-DB5388A5BD8D}" destId="{84644A64-B651-4593-8A15-954557571337}" srcOrd="3" destOrd="0" parTransId="{EEC18031-8BE0-4AC6-8896-41712D10D7F6}" sibTransId="{EC2C1A17-C727-4AEC-86B8-96324E5FB060}"/>
    <dgm:cxn modelId="{1F516231-CCDD-42EE-A016-172EBE13908E}" srcId="{824CACDD-E03A-427C-8B7A-DB5388A5BD8D}" destId="{9F3D15E7-183E-4168-819E-A5AE67C70800}" srcOrd="2" destOrd="0" parTransId="{93FA7CE8-AEE6-43B9-836C-3F03118B3842}" sibTransId="{A8C7CFE1-1740-4D3F-B2CD-CE863C4043BC}"/>
    <dgm:cxn modelId="{762471FC-BC1E-48E0-953B-2EA3ED00DCDE}" type="presOf" srcId="{01A86283-4B1C-4FDB-903B-896A03C158D5}" destId="{2795457A-1383-4B37-9369-F3AAC8D7D814}" srcOrd="0" destOrd="0" presId="urn:microsoft.com/office/officeart/2005/8/layout/hierarchy1"/>
    <dgm:cxn modelId="{EB51B5EF-6770-46BE-A401-09AA2033B75E}" type="presParOf" srcId="{0C77ABED-EBC0-4BC4-A3FD-1FE5F1B8C1B4}" destId="{44FBBE1E-4E9F-42BF-97B9-A7457F031DE6}" srcOrd="0" destOrd="0" presId="urn:microsoft.com/office/officeart/2005/8/layout/hierarchy1"/>
    <dgm:cxn modelId="{7DC34C86-01F6-417D-809C-6D5A39723B04}" type="presParOf" srcId="{44FBBE1E-4E9F-42BF-97B9-A7457F031DE6}" destId="{5B65E529-C9BD-4DBC-A273-E4C7FEC01CA8}" srcOrd="0" destOrd="0" presId="urn:microsoft.com/office/officeart/2005/8/layout/hierarchy1"/>
    <dgm:cxn modelId="{EA296FB1-5D14-4816-AC41-EA7074ACBF97}" type="presParOf" srcId="{5B65E529-C9BD-4DBC-A273-E4C7FEC01CA8}" destId="{D2872CF3-B32C-4525-9B1B-EC3141AD7287}" srcOrd="0" destOrd="0" presId="urn:microsoft.com/office/officeart/2005/8/layout/hierarchy1"/>
    <dgm:cxn modelId="{A5D0F6B5-7AED-4528-8D5C-5F056C7D1DA6}" type="presParOf" srcId="{5B65E529-C9BD-4DBC-A273-E4C7FEC01CA8}" destId="{6426138E-ACB8-4969-BB99-66BAA05C46EC}" srcOrd="1" destOrd="0" presId="urn:microsoft.com/office/officeart/2005/8/layout/hierarchy1"/>
    <dgm:cxn modelId="{7B6531F1-5DAC-4930-84C1-DBD9458D0012}" type="presParOf" srcId="{44FBBE1E-4E9F-42BF-97B9-A7457F031DE6}" destId="{0E014F01-2AE5-4F40-89D2-40EACB90FA52}" srcOrd="1" destOrd="0" presId="urn:microsoft.com/office/officeart/2005/8/layout/hierarchy1"/>
    <dgm:cxn modelId="{E78CB2BD-CA6B-4068-8A51-4016BB2F8D35}" type="presParOf" srcId="{0E014F01-2AE5-4F40-89D2-40EACB90FA52}" destId="{E873F80D-94E2-4CCD-9EA0-1F60A5B2E268}" srcOrd="0" destOrd="0" presId="urn:microsoft.com/office/officeart/2005/8/layout/hierarchy1"/>
    <dgm:cxn modelId="{69FDE15F-865A-4094-8999-6A2E061CDF9C}" type="presParOf" srcId="{0E014F01-2AE5-4F40-89D2-40EACB90FA52}" destId="{A2075136-0CF0-476E-BB49-0A84F302153E}" srcOrd="1" destOrd="0" presId="urn:microsoft.com/office/officeart/2005/8/layout/hierarchy1"/>
    <dgm:cxn modelId="{43464F87-4B37-455A-A305-ED272F24841F}" type="presParOf" srcId="{A2075136-0CF0-476E-BB49-0A84F302153E}" destId="{0C3535C4-F0D5-4BDA-A9F9-EF792754C3B3}" srcOrd="0" destOrd="0" presId="urn:microsoft.com/office/officeart/2005/8/layout/hierarchy1"/>
    <dgm:cxn modelId="{0DCCB03F-3C93-4F88-8154-8CFA280B6109}" type="presParOf" srcId="{0C3535C4-F0D5-4BDA-A9F9-EF792754C3B3}" destId="{2E5B6AC2-E12D-4ED8-9C1D-FAAE67960CE0}" srcOrd="0" destOrd="0" presId="urn:microsoft.com/office/officeart/2005/8/layout/hierarchy1"/>
    <dgm:cxn modelId="{052EA46A-3F72-4006-9C36-77E064AE1830}" type="presParOf" srcId="{0C3535C4-F0D5-4BDA-A9F9-EF792754C3B3}" destId="{D4511F05-33EA-4755-A26E-A66590C7B47B}" srcOrd="1" destOrd="0" presId="urn:microsoft.com/office/officeart/2005/8/layout/hierarchy1"/>
    <dgm:cxn modelId="{37485830-4B3A-421B-B693-FF8E34FD363A}" type="presParOf" srcId="{A2075136-0CF0-476E-BB49-0A84F302153E}" destId="{6ADE008F-1088-4A92-B054-E0A4619E380F}" srcOrd="1" destOrd="0" presId="urn:microsoft.com/office/officeart/2005/8/layout/hierarchy1"/>
    <dgm:cxn modelId="{E0F06A4E-259B-4822-A713-950DA1B1BAB8}" type="presParOf" srcId="{0E014F01-2AE5-4F40-89D2-40EACB90FA52}" destId="{E792E673-F2A4-4105-9ADC-99182F49AFFF}" srcOrd="2" destOrd="0" presId="urn:microsoft.com/office/officeart/2005/8/layout/hierarchy1"/>
    <dgm:cxn modelId="{02BEB6E3-2996-4789-BF7B-7F8332F7D7C9}" type="presParOf" srcId="{0E014F01-2AE5-4F40-89D2-40EACB90FA52}" destId="{2307ACB2-AFE9-431B-ADE7-95D9B7DF7D1A}" srcOrd="3" destOrd="0" presId="urn:microsoft.com/office/officeart/2005/8/layout/hierarchy1"/>
    <dgm:cxn modelId="{21923181-CC43-4C5C-AE94-4DFCF3371A45}" type="presParOf" srcId="{2307ACB2-AFE9-431B-ADE7-95D9B7DF7D1A}" destId="{4EFEED17-5D8A-4BCA-93C7-8192FB47CDFF}" srcOrd="0" destOrd="0" presId="urn:microsoft.com/office/officeart/2005/8/layout/hierarchy1"/>
    <dgm:cxn modelId="{5203154C-F2EC-4256-A235-C00DDDB00869}" type="presParOf" srcId="{4EFEED17-5D8A-4BCA-93C7-8192FB47CDFF}" destId="{52524F25-3EE4-4B78-82E5-0001E6A02839}" srcOrd="0" destOrd="0" presId="urn:microsoft.com/office/officeart/2005/8/layout/hierarchy1"/>
    <dgm:cxn modelId="{270309FE-0339-45F1-8FA5-DD9056EA2578}" type="presParOf" srcId="{4EFEED17-5D8A-4BCA-93C7-8192FB47CDFF}" destId="{F39417DF-285A-4D67-B786-C32E5BF7F0FB}" srcOrd="1" destOrd="0" presId="urn:microsoft.com/office/officeart/2005/8/layout/hierarchy1"/>
    <dgm:cxn modelId="{56CD84C4-AD93-4191-A75C-D246E09EA8B8}" type="presParOf" srcId="{2307ACB2-AFE9-431B-ADE7-95D9B7DF7D1A}" destId="{612BC9E6-2FE4-4037-BEEF-245B2223CA85}" srcOrd="1" destOrd="0" presId="urn:microsoft.com/office/officeart/2005/8/layout/hierarchy1"/>
    <dgm:cxn modelId="{E61BC5B9-2C38-473C-82A3-5D5BB571A3E9}" type="presParOf" srcId="{0E014F01-2AE5-4F40-89D2-40EACB90FA52}" destId="{71AFE97F-46B7-4E82-B481-DFC2F56D0F91}" srcOrd="4" destOrd="0" presId="urn:microsoft.com/office/officeart/2005/8/layout/hierarchy1"/>
    <dgm:cxn modelId="{7495F21F-94DD-446E-9326-35E77CF40719}" type="presParOf" srcId="{0E014F01-2AE5-4F40-89D2-40EACB90FA52}" destId="{6F639CB2-A039-4F9A-A2CC-83D15E7D82F9}" srcOrd="5" destOrd="0" presId="urn:microsoft.com/office/officeart/2005/8/layout/hierarchy1"/>
    <dgm:cxn modelId="{2F444420-0C2B-4F81-8025-48BED1DCC4BC}" type="presParOf" srcId="{6F639CB2-A039-4F9A-A2CC-83D15E7D82F9}" destId="{FA41E6DE-5AE0-456B-A006-0CC4FF543A2D}" srcOrd="0" destOrd="0" presId="urn:microsoft.com/office/officeart/2005/8/layout/hierarchy1"/>
    <dgm:cxn modelId="{FE02B033-3312-4531-9B37-864504F964AC}" type="presParOf" srcId="{FA41E6DE-5AE0-456B-A006-0CC4FF543A2D}" destId="{6ED78C50-CAEB-46A5-8C6A-2AC944F1FBB4}" srcOrd="0" destOrd="0" presId="urn:microsoft.com/office/officeart/2005/8/layout/hierarchy1"/>
    <dgm:cxn modelId="{DAACFB96-AD01-4FA8-94AA-772AC7760BA8}" type="presParOf" srcId="{FA41E6DE-5AE0-456B-A006-0CC4FF543A2D}" destId="{7DCDE9B0-2532-4A79-9F16-DD3ACF5901A5}" srcOrd="1" destOrd="0" presId="urn:microsoft.com/office/officeart/2005/8/layout/hierarchy1"/>
    <dgm:cxn modelId="{4DAB0E97-92B1-46F8-9F01-1732ED21776C}" type="presParOf" srcId="{6F639CB2-A039-4F9A-A2CC-83D15E7D82F9}" destId="{2279F698-0FD1-49A6-94A9-6E7BF4847B7B}" srcOrd="1" destOrd="0" presId="urn:microsoft.com/office/officeart/2005/8/layout/hierarchy1"/>
    <dgm:cxn modelId="{8FE70EA5-1A17-464D-820D-BF2A14725E6B}" type="presParOf" srcId="{0E014F01-2AE5-4F40-89D2-40EACB90FA52}" destId="{3ECADF0E-5708-4AC5-B3AC-6082EBC07E69}" srcOrd="6" destOrd="0" presId="urn:microsoft.com/office/officeart/2005/8/layout/hierarchy1"/>
    <dgm:cxn modelId="{38B1EEC3-F948-4449-8AEB-FB3A46B9F6DE}" type="presParOf" srcId="{0E014F01-2AE5-4F40-89D2-40EACB90FA52}" destId="{AEA4803A-979A-416A-8DE3-2C8A9332869F}" srcOrd="7" destOrd="0" presId="urn:microsoft.com/office/officeart/2005/8/layout/hierarchy1"/>
    <dgm:cxn modelId="{6EA3A789-6D58-4B6B-B2B8-2F33CC43550E}" type="presParOf" srcId="{AEA4803A-979A-416A-8DE3-2C8A9332869F}" destId="{590083C8-D6C9-450E-AD41-1D3D472C194D}" srcOrd="0" destOrd="0" presId="urn:microsoft.com/office/officeart/2005/8/layout/hierarchy1"/>
    <dgm:cxn modelId="{7EF0DFB1-0F5E-4399-BDC0-8C4DF88DB4A2}" type="presParOf" srcId="{590083C8-D6C9-450E-AD41-1D3D472C194D}" destId="{FAFFF9C2-82C2-4460-B679-ADD96A6CADEE}" srcOrd="0" destOrd="0" presId="urn:microsoft.com/office/officeart/2005/8/layout/hierarchy1"/>
    <dgm:cxn modelId="{04D566FF-9ED0-4C2E-AC3E-C723AD711BD2}" type="presParOf" srcId="{590083C8-D6C9-450E-AD41-1D3D472C194D}" destId="{F78156E0-ACAA-4B37-B0D2-7FDFAD977343}" srcOrd="1" destOrd="0" presId="urn:microsoft.com/office/officeart/2005/8/layout/hierarchy1"/>
    <dgm:cxn modelId="{EBB007F6-E817-49F2-8F94-8EDADDF6EA9F}" type="presParOf" srcId="{AEA4803A-979A-416A-8DE3-2C8A9332869F}" destId="{60C53273-105A-4C72-8031-D78053DD61B7}" srcOrd="1" destOrd="0" presId="urn:microsoft.com/office/officeart/2005/8/layout/hierarchy1"/>
    <dgm:cxn modelId="{2E5A734B-F62C-4C4B-834C-1C0811AA2EDA}" type="presParOf" srcId="{0E014F01-2AE5-4F40-89D2-40EACB90FA52}" destId="{BD837090-598B-4CCC-B853-9D93609E71FC}" srcOrd="8" destOrd="0" presId="urn:microsoft.com/office/officeart/2005/8/layout/hierarchy1"/>
    <dgm:cxn modelId="{347C1FC7-8D3D-4146-889E-1F764810DAC2}" type="presParOf" srcId="{0E014F01-2AE5-4F40-89D2-40EACB90FA52}" destId="{94E54A6E-F4DE-4B2F-B648-B584014B0BB3}" srcOrd="9" destOrd="0" presId="urn:microsoft.com/office/officeart/2005/8/layout/hierarchy1"/>
    <dgm:cxn modelId="{EE1A2EB2-0235-4B99-BCA9-3E416409EEB1}" type="presParOf" srcId="{94E54A6E-F4DE-4B2F-B648-B584014B0BB3}" destId="{825AFE1A-E8E5-4A83-8753-990E31038B11}" srcOrd="0" destOrd="0" presId="urn:microsoft.com/office/officeart/2005/8/layout/hierarchy1"/>
    <dgm:cxn modelId="{1AEB6DC6-5E9A-47D0-98D1-EEAFA9A616B4}" type="presParOf" srcId="{825AFE1A-E8E5-4A83-8753-990E31038B11}" destId="{0FB2C99B-2D37-4F8F-AF87-B35C04660D6F}" srcOrd="0" destOrd="0" presId="urn:microsoft.com/office/officeart/2005/8/layout/hierarchy1"/>
    <dgm:cxn modelId="{37D1C0BB-B84B-4D6B-91D9-0D3191EE74B4}" type="presParOf" srcId="{825AFE1A-E8E5-4A83-8753-990E31038B11}" destId="{2795457A-1383-4B37-9369-F3AAC8D7D814}" srcOrd="1" destOrd="0" presId="urn:microsoft.com/office/officeart/2005/8/layout/hierarchy1"/>
    <dgm:cxn modelId="{1E178480-E358-49B9-A2A3-99A75DFA93EC}" type="presParOf" srcId="{94E54A6E-F4DE-4B2F-B648-B584014B0BB3}" destId="{BBA1F41E-0467-474D-B566-86A14B01058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D14706-A214-4A51-8453-88B4108595C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8AE01F-695F-48A5-893A-43CF9FBEB942}" type="pres">
      <dgm:prSet presAssocID="{3AD14706-A214-4A51-8453-88B4108595C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0CC2E00-A60F-472B-AE95-C1F080AF5281}" type="presOf" srcId="{3AD14706-A214-4A51-8453-88B4108595CF}" destId="{E68AE01F-695F-48A5-893A-43CF9FBEB94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2A2013-9C1D-4A5D-8495-2DAA7242303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9B1CEB1-8BD1-4B96-9D96-459F1436F351}" type="pres">
      <dgm:prSet presAssocID="{0D2A2013-9C1D-4A5D-8495-2DAA7242303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C1F5926-9E9A-446F-9A4C-54831023E3E7}" type="presOf" srcId="{0D2A2013-9C1D-4A5D-8495-2DAA72423039}" destId="{89B1CEB1-8BD1-4B96-9D96-459F1436F35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D99120-5BE7-4ABC-A1B6-66899E5C690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DAA292D-4085-46A9-8156-EF60E19FE90C}" type="pres">
      <dgm:prSet presAssocID="{A0D99120-5BE7-4ABC-A1B6-66899E5C690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754355A-6CC7-424F-A396-9D6AED68A741}" type="presOf" srcId="{A0D99120-5BE7-4ABC-A1B6-66899E5C690C}" destId="{5DAA292D-4085-46A9-8156-EF60E19FE90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6166AD6-8DFE-4996-93EB-0068B859FD2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E1E6BF5-F2F8-41F7-8575-D21DB2DDD26F}" type="pres">
      <dgm:prSet presAssocID="{06166AD6-8DFE-4996-93EB-0068B859FD2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8AF1619-92BC-49EF-89C5-06E02AC5604F}" type="presOf" srcId="{06166AD6-8DFE-4996-93EB-0068B859FD21}" destId="{DE1E6BF5-F2F8-41F7-8575-D21DB2DDD26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6075E6-DCED-4070-AC0E-57B6A1FC70F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CD4E938-85AD-4615-85B3-BA2855FD1BE9}" type="pres">
      <dgm:prSet presAssocID="{366075E6-DCED-4070-AC0E-57B6A1FC70F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0506319-3E02-49D6-A311-BE198AE805F7}" type="presOf" srcId="{366075E6-DCED-4070-AC0E-57B6A1FC70F2}" destId="{1CD4E938-85AD-4615-85B3-BA2855FD1BE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301361-4F93-46F2-8EBA-CA1C630A019F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F6BBCA4-071B-4EF3-8AED-6866053663EF}" type="pres">
      <dgm:prSet presAssocID="{1A301361-4F93-46F2-8EBA-CA1C630A019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5B1DE55F-32AD-47A5-8BF8-CAF73EFFDF86}" type="presOf" srcId="{1A301361-4F93-46F2-8EBA-CA1C630A019F}" destId="{7F6BBCA4-071B-4EF3-8AED-6866053663E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314D215-DF67-4FEF-BBA7-68E304DE788C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8D3CCA-1090-4512-9176-C77DE2D7B329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 муниципальных программ</a:t>
          </a:r>
          <a:endParaRPr lang="ru-RU" dirty="0">
            <a:solidFill>
              <a:schemeClr val="bg1"/>
            </a:solidFill>
          </a:endParaRPr>
        </a:p>
      </dgm:t>
    </dgm:pt>
    <dgm:pt modelId="{698D3245-E720-4037-9FEB-406ABB608917}" type="parTrans" cxnId="{792EEBD1-269E-44D7-9F9F-55B2B8D3B110}">
      <dgm:prSet/>
      <dgm:spPr/>
      <dgm:t>
        <a:bodyPr/>
        <a:lstStyle/>
        <a:p>
          <a:endParaRPr lang="ru-RU"/>
        </a:p>
      </dgm:t>
    </dgm:pt>
    <dgm:pt modelId="{8966D9F3-2B6A-450A-A870-76FB52E267F1}" type="sibTrans" cxnId="{792EEBD1-269E-44D7-9F9F-55B2B8D3B110}">
      <dgm:prSet/>
      <dgm:spPr/>
      <dgm:t>
        <a:bodyPr/>
        <a:lstStyle/>
        <a:p>
          <a:endParaRPr lang="ru-RU"/>
        </a:p>
      </dgm:t>
    </dgm:pt>
    <dgm:pt modelId="{D31A7CFA-104A-4853-AD4C-D05AC1ECEA3F}">
      <dgm:prSet phldrT="[Текст]" custT="1"/>
      <dgm:spPr>
        <a:solidFill>
          <a:srgbClr val="FF3300"/>
        </a:solidFill>
      </dgm:spPr>
      <dgm:t>
        <a:bodyPr/>
        <a:lstStyle/>
        <a:p>
          <a:pPr rtl="0"/>
          <a:r>
            <a:rPr lang="ru-RU" sz="1100" dirty="0" smtClean="0">
              <a:solidFill>
                <a:schemeClr val="tx1"/>
              </a:solidFill>
            </a:rPr>
            <a:t>Повышение эффективности работы с молодежью, организация отдыха и оздоровление детей, молодежи, развитие физической культуры и спорта</a:t>
          </a:r>
          <a:endParaRPr lang="ru-RU" sz="1100" dirty="0">
            <a:solidFill>
              <a:schemeClr val="tx1"/>
            </a:solidFill>
          </a:endParaRPr>
        </a:p>
      </dgm:t>
    </dgm:pt>
    <dgm:pt modelId="{BE1DF1A9-7A44-445E-9ADB-946F9D5EC542}" type="parTrans" cxnId="{EDCDB91F-649C-4D86-A764-4105DCF40E91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A8051D06-B59A-4232-A63E-808D5A6C6D29}" type="sibTrans" cxnId="{EDCDB91F-649C-4D86-A764-4105DCF40E91}">
      <dgm:prSet/>
      <dgm:spPr/>
      <dgm:t>
        <a:bodyPr/>
        <a:lstStyle/>
        <a:p>
          <a:endParaRPr lang="ru-RU"/>
        </a:p>
      </dgm:t>
    </dgm:pt>
    <dgm:pt modelId="{F3AA7447-9AF4-474E-A7A6-EE7B5B1740EF}">
      <dgm:prSet custT="1"/>
      <dgm:spPr>
        <a:solidFill>
          <a:srgbClr val="0000FF"/>
        </a:solidFill>
      </dgm:spPr>
      <dgm:t>
        <a:bodyPr/>
        <a:lstStyle/>
        <a:p>
          <a:pPr rtl="0"/>
          <a:r>
            <a: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Социальная поддержка граждан</a:t>
          </a:r>
          <a:endParaRPr lang="ru-RU" sz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531891A-E067-4B26-A925-751C43E201A3}" type="parTrans" cxnId="{C062A801-3341-4715-AE3F-CCDDBCECEF2F}">
      <dgm:prSet/>
      <dgm:spPr>
        <a:solidFill>
          <a:srgbClr val="0000FF"/>
        </a:solidFill>
      </dgm:spPr>
      <dgm:t>
        <a:bodyPr/>
        <a:lstStyle/>
        <a:p>
          <a:endParaRPr lang="ru-RU"/>
        </a:p>
      </dgm:t>
    </dgm:pt>
    <dgm:pt modelId="{8B2C8B9B-3E64-47BE-AEEC-06016A3062BA}" type="sibTrans" cxnId="{C062A801-3341-4715-AE3F-CCDDBCECEF2F}">
      <dgm:prSet/>
      <dgm:spPr/>
      <dgm:t>
        <a:bodyPr/>
        <a:lstStyle/>
        <a:p>
          <a:endParaRPr lang="ru-RU"/>
        </a:p>
      </dgm:t>
    </dgm:pt>
    <dgm:pt modelId="{4BDCB1D1-D42E-4E69-BF66-1D1EA3FF5F1B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ru-RU" sz="1200" dirty="0" smtClean="0">
              <a:solidFill>
                <a:schemeClr val="tx1"/>
              </a:solidFill>
            </a:rPr>
            <a:t>Развитие муниципальной </a:t>
          </a:r>
        </a:p>
        <a:p>
          <a:pPr rtl="0"/>
          <a:r>
            <a:rPr lang="ru-RU" sz="1200" dirty="0" smtClean="0">
              <a:solidFill>
                <a:schemeClr val="tx1"/>
              </a:solidFill>
            </a:rPr>
            <a:t>службы</a:t>
          </a:r>
          <a:endParaRPr lang="ru-RU" sz="1200" dirty="0">
            <a:solidFill>
              <a:schemeClr val="tx1"/>
            </a:solidFill>
          </a:endParaRPr>
        </a:p>
      </dgm:t>
    </dgm:pt>
    <dgm:pt modelId="{782E3770-CE8C-449F-BDF9-4892C2C4D6CD}" type="parTrans" cxnId="{174EF8A6-CABA-4E53-A464-3047B4E45ED5}">
      <dgm:prSet/>
      <dgm:spPr>
        <a:solidFill>
          <a:srgbClr val="FFFF00"/>
        </a:solidFill>
      </dgm:spPr>
      <dgm:t>
        <a:bodyPr/>
        <a:lstStyle/>
        <a:p>
          <a:endParaRPr lang="ru-RU"/>
        </a:p>
      </dgm:t>
    </dgm:pt>
    <dgm:pt modelId="{06C14ED1-B7D9-476B-B09C-2026967F5E3B}" type="sibTrans" cxnId="{174EF8A6-CABA-4E53-A464-3047B4E45ED5}">
      <dgm:prSet/>
      <dgm:spPr/>
      <dgm:t>
        <a:bodyPr/>
        <a:lstStyle/>
        <a:p>
          <a:endParaRPr lang="ru-RU"/>
        </a:p>
      </dgm:t>
    </dgm:pt>
    <dgm:pt modelId="{CD8EBDE3-1474-4C55-A61D-519AC9002901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0"/>
          <a:r>
            <a:rPr lang="ru-RU" sz="1100" dirty="0" smtClean="0">
              <a:solidFill>
                <a:schemeClr val="tx1"/>
              </a:solidFill>
            </a:rPr>
            <a:t>Профилактика правонарушений</a:t>
          </a:r>
          <a:endParaRPr lang="ru-RU" sz="1100" dirty="0">
            <a:solidFill>
              <a:schemeClr val="tx1"/>
            </a:solidFill>
          </a:endParaRPr>
        </a:p>
      </dgm:t>
    </dgm:pt>
    <dgm:pt modelId="{1237EA2A-4B6B-47F4-8AA9-0A4AF2E53167}" type="parTrans" cxnId="{24CF1A7C-40FD-40D6-B75A-770E2814EF4D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B5A9B5B9-FA69-40BA-B8FB-1EC6270785CB}" type="sibTrans" cxnId="{24CF1A7C-40FD-40D6-B75A-770E2814EF4D}">
      <dgm:prSet/>
      <dgm:spPr/>
      <dgm:t>
        <a:bodyPr/>
        <a:lstStyle/>
        <a:p>
          <a:endParaRPr lang="ru-RU"/>
        </a:p>
      </dgm:t>
    </dgm:pt>
    <dgm:pt modelId="{BC827309-0F30-4FC9-8D6A-DEA5CDAA99A2}">
      <dgm:prSet custT="1"/>
      <dgm:spPr>
        <a:solidFill>
          <a:srgbClr val="49D14F"/>
        </a:solidFill>
      </dgm:spPr>
      <dgm:t>
        <a:bodyPr/>
        <a:lstStyle/>
        <a:p>
          <a:pPr rtl="0"/>
          <a:r>
            <a:rPr lang="ru-RU" sz="1100" dirty="0" smtClean="0">
              <a:solidFill>
                <a:schemeClr val="tx1"/>
              </a:solidFill>
            </a:rPr>
            <a:t>Защита населения и территории от чрезвычайных ситуаций, обеспечение пожарной безопасности людей на водных объектах</a:t>
          </a:r>
          <a:endParaRPr lang="ru-RU" sz="1100" dirty="0">
            <a:solidFill>
              <a:schemeClr val="tx1"/>
            </a:solidFill>
          </a:endParaRPr>
        </a:p>
      </dgm:t>
    </dgm:pt>
    <dgm:pt modelId="{419FCA5B-D909-44C5-A8CA-B5763939CC55}" type="parTrans" cxnId="{0D09F5A6-9B7D-48E5-9240-A8BAD389BC43}">
      <dgm:prSet/>
      <dgm:spPr>
        <a:solidFill>
          <a:srgbClr val="49D14F"/>
        </a:solidFill>
      </dgm:spPr>
      <dgm:t>
        <a:bodyPr/>
        <a:lstStyle/>
        <a:p>
          <a:endParaRPr lang="ru-RU"/>
        </a:p>
      </dgm:t>
    </dgm:pt>
    <dgm:pt modelId="{B1EBAEA1-FC84-4AAD-9996-2866E228E9ED}" type="sibTrans" cxnId="{0D09F5A6-9B7D-48E5-9240-A8BAD389BC43}">
      <dgm:prSet/>
      <dgm:spPr/>
      <dgm:t>
        <a:bodyPr/>
        <a:lstStyle/>
        <a:p>
          <a:endParaRPr lang="ru-RU"/>
        </a:p>
      </dgm:t>
    </dgm:pt>
    <dgm:pt modelId="{6B3DB52C-B60F-4F76-BEAA-759A5515D78D}">
      <dgm:prSet custT="1"/>
      <dgm:spPr>
        <a:solidFill>
          <a:srgbClr val="FF00FF"/>
        </a:solidFill>
      </dgm:spPr>
      <dgm:t>
        <a:bodyPr/>
        <a:lstStyle/>
        <a:p>
          <a:pPr rtl="0"/>
          <a:r>
            <a:rPr lang="ru-RU" sz="1100" dirty="0" smtClean="0">
              <a:solidFill>
                <a:schemeClr val="tx1"/>
              </a:solidFill>
            </a:rPr>
            <a:t>Обеспечение доступным и комфортным жильем и коммунальными услугами граждан в муниципальном образовании</a:t>
          </a:r>
          <a:endParaRPr lang="ru-RU" sz="1100" dirty="0">
            <a:solidFill>
              <a:schemeClr val="tx1"/>
            </a:solidFill>
          </a:endParaRPr>
        </a:p>
      </dgm:t>
    </dgm:pt>
    <dgm:pt modelId="{AF2EF317-BCE8-4C5F-B8C9-9CBA7B7149C7}" type="parTrans" cxnId="{AA259431-8EDE-4AD2-8194-030467A8ADE7}">
      <dgm:prSet/>
      <dgm:spPr>
        <a:solidFill>
          <a:srgbClr val="FF00FF"/>
        </a:solidFill>
      </dgm:spPr>
      <dgm:t>
        <a:bodyPr/>
        <a:lstStyle/>
        <a:p>
          <a:endParaRPr lang="ru-RU"/>
        </a:p>
      </dgm:t>
    </dgm:pt>
    <dgm:pt modelId="{2F174A20-20E3-45C2-A228-7A62E8395728}" type="sibTrans" cxnId="{AA259431-8EDE-4AD2-8194-030467A8ADE7}">
      <dgm:prSet/>
      <dgm:spPr/>
      <dgm:t>
        <a:bodyPr/>
        <a:lstStyle/>
        <a:p>
          <a:endParaRPr lang="ru-RU"/>
        </a:p>
      </dgm:t>
    </dgm:pt>
    <dgm:pt modelId="{2E6D5E7C-1AC5-4EE7-B111-7157E00881F4}" type="pres">
      <dgm:prSet presAssocID="{6314D215-DF67-4FEF-BBA7-68E304DE788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F61F0A-93C0-4874-9A58-0962AC00636D}" type="pres">
      <dgm:prSet presAssocID="{E18D3CCA-1090-4512-9176-C77DE2D7B329}" presName="centerShape" presStyleLbl="node0" presStyleIdx="0" presStyleCnt="1"/>
      <dgm:spPr/>
      <dgm:t>
        <a:bodyPr/>
        <a:lstStyle/>
        <a:p>
          <a:endParaRPr lang="ru-RU"/>
        </a:p>
      </dgm:t>
    </dgm:pt>
    <dgm:pt modelId="{3D11E438-E0BB-43EA-B78B-1C4786C85A48}" type="pres">
      <dgm:prSet presAssocID="{BE1DF1A9-7A44-445E-9ADB-946F9D5EC542}" presName="parTrans" presStyleLbl="sibTrans2D1" presStyleIdx="0" presStyleCnt="6"/>
      <dgm:spPr/>
      <dgm:t>
        <a:bodyPr/>
        <a:lstStyle/>
        <a:p>
          <a:endParaRPr lang="ru-RU"/>
        </a:p>
      </dgm:t>
    </dgm:pt>
    <dgm:pt modelId="{A3B44947-0B90-46C4-B222-D51BFA5FF9C0}" type="pres">
      <dgm:prSet presAssocID="{BE1DF1A9-7A44-445E-9ADB-946F9D5EC542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4E641574-2381-4202-889E-7C899ED02429}" type="pres">
      <dgm:prSet presAssocID="{D31A7CFA-104A-4853-AD4C-D05AC1ECEA3F}" presName="node" presStyleLbl="node1" presStyleIdx="0" presStyleCnt="6" custScaleX="235012" custRadScaleRad="103516" custRadScaleInc="563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CD88E-EC24-49AF-9518-B95A4E0238D0}" type="pres">
      <dgm:prSet presAssocID="{AF2EF317-BCE8-4C5F-B8C9-9CBA7B7149C7}" presName="parTrans" presStyleLbl="sibTrans2D1" presStyleIdx="1" presStyleCnt="6"/>
      <dgm:spPr/>
      <dgm:t>
        <a:bodyPr/>
        <a:lstStyle/>
        <a:p>
          <a:endParaRPr lang="ru-RU"/>
        </a:p>
      </dgm:t>
    </dgm:pt>
    <dgm:pt modelId="{8D9DB287-84B3-4BC9-BBAC-6F0729F186BE}" type="pres">
      <dgm:prSet presAssocID="{AF2EF317-BCE8-4C5F-B8C9-9CBA7B7149C7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1CC5EB73-BE0F-496E-A7E5-A6926ADBB25F}" type="pres">
      <dgm:prSet presAssocID="{6B3DB52C-B60F-4F76-BEAA-759A5515D78D}" presName="node" presStyleLbl="node1" presStyleIdx="1" presStyleCnt="6" custScaleX="149337" custScaleY="107430" custRadScaleRad="164195" custRadScaleInc="17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0B221-82FB-4241-9408-FD2118B9731E}" type="pres">
      <dgm:prSet presAssocID="{419FCA5B-D909-44C5-A8CA-B5763939CC55}" presName="parTrans" presStyleLbl="sibTrans2D1" presStyleIdx="2" presStyleCnt="6"/>
      <dgm:spPr/>
      <dgm:t>
        <a:bodyPr/>
        <a:lstStyle/>
        <a:p>
          <a:endParaRPr lang="ru-RU"/>
        </a:p>
      </dgm:t>
    </dgm:pt>
    <dgm:pt modelId="{55CCB7E0-E039-4584-B81D-24B9636831CD}" type="pres">
      <dgm:prSet presAssocID="{419FCA5B-D909-44C5-A8CA-B5763939CC55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01EB981D-B48E-4A72-B258-ED207A1AC52F}" type="pres">
      <dgm:prSet presAssocID="{BC827309-0F30-4FC9-8D6A-DEA5CDAA99A2}" presName="node" presStyleLbl="node1" presStyleIdx="2" presStyleCnt="6" custScaleX="176358" custScaleY="81214" custRadScaleRad="136328" custRadScaleInc="-897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958FD-4DC2-44E2-B284-DA9C8A40D260}" type="pres">
      <dgm:prSet presAssocID="{1237EA2A-4B6B-47F4-8AA9-0A4AF2E53167}" presName="parTrans" presStyleLbl="sibTrans2D1" presStyleIdx="3" presStyleCnt="6"/>
      <dgm:spPr/>
      <dgm:t>
        <a:bodyPr/>
        <a:lstStyle/>
        <a:p>
          <a:endParaRPr lang="ru-RU"/>
        </a:p>
      </dgm:t>
    </dgm:pt>
    <dgm:pt modelId="{66C2356F-1266-4599-8764-AD2C9C4E89B1}" type="pres">
      <dgm:prSet presAssocID="{1237EA2A-4B6B-47F4-8AA9-0A4AF2E53167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CD872B7B-5351-4756-BBC9-E585057D1726}" type="pres">
      <dgm:prSet presAssocID="{CD8EBDE3-1474-4C55-A61D-519AC9002901}" presName="node" presStyleLbl="node1" presStyleIdx="3" presStyleCnt="6" custScaleX="160910" custRadScaleRad="174616" custRadScaleInc="177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7843E-9D3A-4514-87F5-6867A275FF05}" type="pres">
      <dgm:prSet presAssocID="{782E3770-CE8C-449F-BDF9-4892C2C4D6CD}" presName="parTrans" presStyleLbl="sibTrans2D1" presStyleIdx="4" presStyleCnt="6"/>
      <dgm:spPr/>
      <dgm:t>
        <a:bodyPr/>
        <a:lstStyle/>
        <a:p>
          <a:endParaRPr lang="ru-RU"/>
        </a:p>
      </dgm:t>
    </dgm:pt>
    <dgm:pt modelId="{38CFFBE9-B617-4C19-A0AB-7CBB7011001C}" type="pres">
      <dgm:prSet presAssocID="{782E3770-CE8C-449F-BDF9-4892C2C4D6CD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321BA744-F3C4-41F7-9683-8BD5BEE8A8C3}" type="pres">
      <dgm:prSet presAssocID="{4BDCB1D1-D42E-4E69-BF66-1D1EA3FF5F1B}" presName="node" presStyleLbl="node1" presStyleIdx="4" presStyleCnt="6" custScaleX="140607" custRadScaleRad="161377" custRadScaleInc="81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BD8176-6FE6-42F5-B340-C216094EA847}" type="pres">
      <dgm:prSet presAssocID="{E531891A-E067-4B26-A925-751C43E201A3}" presName="parTrans" presStyleLbl="sibTrans2D1" presStyleIdx="5" presStyleCnt="6"/>
      <dgm:spPr/>
      <dgm:t>
        <a:bodyPr/>
        <a:lstStyle/>
        <a:p>
          <a:endParaRPr lang="ru-RU"/>
        </a:p>
      </dgm:t>
    </dgm:pt>
    <dgm:pt modelId="{B483B212-F4ED-492F-B82F-B9C7A4F4E0AB}" type="pres">
      <dgm:prSet presAssocID="{E531891A-E067-4B26-A925-751C43E201A3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662B5C49-BB0E-464C-B8FC-2D2CA3B8956E}" type="pres">
      <dgm:prSet presAssocID="{F3AA7447-9AF4-474E-A7A6-EE7B5B1740EF}" presName="node" presStyleLbl="node1" presStyleIdx="5" presStyleCnt="6" custScaleX="150759" custRadScaleRad="149216" custRadScaleInc="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CA7EA8-192F-4DAC-A88B-30BC19E7B89C}" type="presOf" srcId="{1237EA2A-4B6B-47F4-8AA9-0A4AF2E53167}" destId="{20A958FD-4DC2-44E2-B284-DA9C8A40D260}" srcOrd="0" destOrd="0" presId="urn:microsoft.com/office/officeart/2005/8/layout/radial5"/>
    <dgm:cxn modelId="{3F1FB58E-2147-4480-8A96-70F675674E60}" type="presOf" srcId="{CD8EBDE3-1474-4C55-A61D-519AC9002901}" destId="{CD872B7B-5351-4756-BBC9-E585057D1726}" srcOrd="0" destOrd="0" presId="urn:microsoft.com/office/officeart/2005/8/layout/radial5"/>
    <dgm:cxn modelId="{32DEA8EE-169D-49FB-99A0-D4F6665C708B}" type="presOf" srcId="{419FCA5B-D909-44C5-A8CA-B5763939CC55}" destId="{55CCB7E0-E039-4584-B81D-24B9636831CD}" srcOrd="1" destOrd="0" presId="urn:microsoft.com/office/officeart/2005/8/layout/radial5"/>
    <dgm:cxn modelId="{AA259431-8EDE-4AD2-8194-030467A8ADE7}" srcId="{E18D3CCA-1090-4512-9176-C77DE2D7B329}" destId="{6B3DB52C-B60F-4F76-BEAA-759A5515D78D}" srcOrd="1" destOrd="0" parTransId="{AF2EF317-BCE8-4C5F-B8C9-9CBA7B7149C7}" sibTransId="{2F174A20-20E3-45C2-A228-7A62E8395728}"/>
    <dgm:cxn modelId="{EDCDB91F-649C-4D86-A764-4105DCF40E91}" srcId="{E18D3CCA-1090-4512-9176-C77DE2D7B329}" destId="{D31A7CFA-104A-4853-AD4C-D05AC1ECEA3F}" srcOrd="0" destOrd="0" parTransId="{BE1DF1A9-7A44-445E-9ADB-946F9D5EC542}" sibTransId="{A8051D06-B59A-4232-A63E-808D5A6C6D29}"/>
    <dgm:cxn modelId="{24CF1A7C-40FD-40D6-B75A-770E2814EF4D}" srcId="{E18D3CCA-1090-4512-9176-C77DE2D7B329}" destId="{CD8EBDE3-1474-4C55-A61D-519AC9002901}" srcOrd="3" destOrd="0" parTransId="{1237EA2A-4B6B-47F4-8AA9-0A4AF2E53167}" sibTransId="{B5A9B5B9-FA69-40BA-B8FB-1EC6270785CB}"/>
    <dgm:cxn modelId="{BA6294F1-92E8-4B04-8F95-2F5DE33704B3}" type="presOf" srcId="{1237EA2A-4B6B-47F4-8AA9-0A4AF2E53167}" destId="{66C2356F-1266-4599-8764-AD2C9C4E89B1}" srcOrd="1" destOrd="0" presId="urn:microsoft.com/office/officeart/2005/8/layout/radial5"/>
    <dgm:cxn modelId="{57D386D9-EC2C-4ADA-8800-54B272DC68F3}" type="presOf" srcId="{F3AA7447-9AF4-474E-A7A6-EE7B5B1740EF}" destId="{662B5C49-BB0E-464C-B8FC-2D2CA3B8956E}" srcOrd="0" destOrd="0" presId="urn:microsoft.com/office/officeart/2005/8/layout/radial5"/>
    <dgm:cxn modelId="{174EF8A6-CABA-4E53-A464-3047B4E45ED5}" srcId="{E18D3CCA-1090-4512-9176-C77DE2D7B329}" destId="{4BDCB1D1-D42E-4E69-BF66-1D1EA3FF5F1B}" srcOrd="4" destOrd="0" parTransId="{782E3770-CE8C-449F-BDF9-4892C2C4D6CD}" sibTransId="{06C14ED1-B7D9-476B-B09C-2026967F5E3B}"/>
    <dgm:cxn modelId="{CE7984C4-53DE-4126-8C09-FB260EEE262B}" type="presOf" srcId="{D31A7CFA-104A-4853-AD4C-D05AC1ECEA3F}" destId="{4E641574-2381-4202-889E-7C899ED02429}" srcOrd="0" destOrd="0" presId="urn:microsoft.com/office/officeart/2005/8/layout/radial5"/>
    <dgm:cxn modelId="{2D81F838-E623-4FFE-940D-B6242984848A}" type="presOf" srcId="{419FCA5B-D909-44C5-A8CA-B5763939CC55}" destId="{93E0B221-82FB-4241-9408-FD2118B9731E}" srcOrd="0" destOrd="0" presId="urn:microsoft.com/office/officeart/2005/8/layout/radial5"/>
    <dgm:cxn modelId="{BFBF08C3-1672-4E93-BD85-024E8D611483}" type="presOf" srcId="{E531891A-E067-4B26-A925-751C43E201A3}" destId="{65BD8176-6FE6-42F5-B340-C216094EA847}" srcOrd="0" destOrd="0" presId="urn:microsoft.com/office/officeart/2005/8/layout/radial5"/>
    <dgm:cxn modelId="{CBBA7D4B-243E-4717-B760-AC513CD1D64E}" type="presOf" srcId="{E531891A-E067-4B26-A925-751C43E201A3}" destId="{B483B212-F4ED-492F-B82F-B9C7A4F4E0AB}" srcOrd="1" destOrd="0" presId="urn:microsoft.com/office/officeart/2005/8/layout/radial5"/>
    <dgm:cxn modelId="{DAF6D6B0-C0A3-4FB6-B581-8574656B0853}" type="presOf" srcId="{BE1DF1A9-7A44-445E-9ADB-946F9D5EC542}" destId="{3D11E438-E0BB-43EA-B78B-1C4786C85A48}" srcOrd="0" destOrd="0" presId="urn:microsoft.com/office/officeart/2005/8/layout/radial5"/>
    <dgm:cxn modelId="{632BF711-0ED2-426E-848D-681154E2E7B4}" type="presOf" srcId="{782E3770-CE8C-449F-BDF9-4892C2C4D6CD}" destId="{38CFFBE9-B617-4C19-A0AB-7CBB7011001C}" srcOrd="1" destOrd="0" presId="urn:microsoft.com/office/officeart/2005/8/layout/radial5"/>
    <dgm:cxn modelId="{FA1FDF98-97F9-4616-819D-DC736A1FC13D}" type="presOf" srcId="{AF2EF317-BCE8-4C5F-B8C9-9CBA7B7149C7}" destId="{8F4CD88E-EC24-49AF-9518-B95A4E0238D0}" srcOrd="0" destOrd="0" presId="urn:microsoft.com/office/officeart/2005/8/layout/radial5"/>
    <dgm:cxn modelId="{0ECA9084-C481-4FA8-B119-A24EB5A74FC8}" type="presOf" srcId="{6314D215-DF67-4FEF-BBA7-68E304DE788C}" destId="{2E6D5E7C-1AC5-4EE7-B111-7157E00881F4}" srcOrd="0" destOrd="0" presId="urn:microsoft.com/office/officeart/2005/8/layout/radial5"/>
    <dgm:cxn modelId="{4F04509C-850C-4617-8846-1C866E6635DD}" type="presOf" srcId="{782E3770-CE8C-449F-BDF9-4892C2C4D6CD}" destId="{DAE7843E-9D3A-4514-87F5-6867A275FF05}" srcOrd="0" destOrd="0" presId="urn:microsoft.com/office/officeart/2005/8/layout/radial5"/>
    <dgm:cxn modelId="{C062A801-3341-4715-AE3F-CCDDBCECEF2F}" srcId="{E18D3CCA-1090-4512-9176-C77DE2D7B329}" destId="{F3AA7447-9AF4-474E-A7A6-EE7B5B1740EF}" srcOrd="5" destOrd="0" parTransId="{E531891A-E067-4B26-A925-751C43E201A3}" sibTransId="{8B2C8B9B-3E64-47BE-AEEC-06016A3062BA}"/>
    <dgm:cxn modelId="{7281875B-5458-4785-9C15-78FF7E809A2C}" type="presOf" srcId="{AF2EF317-BCE8-4C5F-B8C9-9CBA7B7149C7}" destId="{8D9DB287-84B3-4BC9-BBAC-6F0729F186BE}" srcOrd="1" destOrd="0" presId="urn:microsoft.com/office/officeart/2005/8/layout/radial5"/>
    <dgm:cxn modelId="{91783D64-457B-4D2C-99FB-D1CEBFCAAB3E}" type="presOf" srcId="{BC827309-0F30-4FC9-8D6A-DEA5CDAA99A2}" destId="{01EB981D-B48E-4A72-B258-ED207A1AC52F}" srcOrd="0" destOrd="0" presId="urn:microsoft.com/office/officeart/2005/8/layout/radial5"/>
    <dgm:cxn modelId="{792EEBD1-269E-44D7-9F9F-55B2B8D3B110}" srcId="{6314D215-DF67-4FEF-BBA7-68E304DE788C}" destId="{E18D3CCA-1090-4512-9176-C77DE2D7B329}" srcOrd="0" destOrd="0" parTransId="{698D3245-E720-4037-9FEB-406ABB608917}" sibTransId="{8966D9F3-2B6A-450A-A870-76FB52E267F1}"/>
    <dgm:cxn modelId="{2EEC2A8F-C007-4D25-9A51-76ED9343C07E}" type="presOf" srcId="{BE1DF1A9-7A44-445E-9ADB-946F9D5EC542}" destId="{A3B44947-0B90-46C4-B222-D51BFA5FF9C0}" srcOrd="1" destOrd="0" presId="urn:microsoft.com/office/officeart/2005/8/layout/radial5"/>
    <dgm:cxn modelId="{FDF33C5A-1263-462F-9B8D-6598F2086A48}" type="presOf" srcId="{6B3DB52C-B60F-4F76-BEAA-759A5515D78D}" destId="{1CC5EB73-BE0F-496E-A7E5-A6926ADBB25F}" srcOrd="0" destOrd="0" presId="urn:microsoft.com/office/officeart/2005/8/layout/radial5"/>
    <dgm:cxn modelId="{0D09F5A6-9B7D-48E5-9240-A8BAD389BC43}" srcId="{E18D3CCA-1090-4512-9176-C77DE2D7B329}" destId="{BC827309-0F30-4FC9-8D6A-DEA5CDAA99A2}" srcOrd="2" destOrd="0" parTransId="{419FCA5B-D909-44C5-A8CA-B5763939CC55}" sibTransId="{B1EBAEA1-FC84-4AAD-9996-2866E228E9ED}"/>
    <dgm:cxn modelId="{D8FE3B34-945E-4987-94B3-6B76BC0FA4F2}" type="presOf" srcId="{4BDCB1D1-D42E-4E69-BF66-1D1EA3FF5F1B}" destId="{321BA744-F3C4-41F7-9683-8BD5BEE8A8C3}" srcOrd="0" destOrd="0" presId="urn:microsoft.com/office/officeart/2005/8/layout/radial5"/>
    <dgm:cxn modelId="{D44DBCAC-CE53-4772-9C6F-2B4937D1CD77}" type="presOf" srcId="{E18D3CCA-1090-4512-9176-C77DE2D7B329}" destId="{3DF61F0A-93C0-4874-9A58-0962AC00636D}" srcOrd="0" destOrd="0" presId="urn:microsoft.com/office/officeart/2005/8/layout/radial5"/>
    <dgm:cxn modelId="{FB17FC7E-4C3C-489F-BC4E-DBA1DF18B5D0}" type="presParOf" srcId="{2E6D5E7C-1AC5-4EE7-B111-7157E00881F4}" destId="{3DF61F0A-93C0-4874-9A58-0962AC00636D}" srcOrd="0" destOrd="0" presId="urn:microsoft.com/office/officeart/2005/8/layout/radial5"/>
    <dgm:cxn modelId="{023AEEFA-6293-4D8A-9EFF-0D4B31F1913D}" type="presParOf" srcId="{2E6D5E7C-1AC5-4EE7-B111-7157E00881F4}" destId="{3D11E438-E0BB-43EA-B78B-1C4786C85A48}" srcOrd="1" destOrd="0" presId="urn:microsoft.com/office/officeart/2005/8/layout/radial5"/>
    <dgm:cxn modelId="{24FFB78E-F885-4BC5-9FC3-D05F0DEA8F9C}" type="presParOf" srcId="{3D11E438-E0BB-43EA-B78B-1C4786C85A48}" destId="{A3B44947-0B90-46C4-B222-D51BFA5FF9C0}" srcOrd="0" destOrd="0" presId="urn:microsoft.com/office/officeart/2005/8/layout/radial5"/>
    <dgm:cxn modelId="{2526F89D-D88E-45A9-A188-03D2D2810418}" type="presParOf" srcId="{2E6D5E7C-1AC5-4EE7-B111-7157E00881F4}" destId="{4E641574-2381-4202-889E-7C899ED02429}" srcOrd="2" destOrd="0" presId="urn:microsoft.com/office/officeart/2005/8/layout/radial5"/>
    <dgm:cxn modelId="{53373F13-7072-4C34-B823-856FD6B0829D}" type="presParOf" srcId="{2E6D5E7C-1AC5-4EE7-B111-7157E00881F4}" destId="{8F4CD88E-EC24-49AF-9518-B95A4E0238D0}" srcOrd="3" destOrd="0" presId="urn:microsoft.com/office/officeart/2005/8/layout/radial5"/>
    <dgm:cxn modelId="{6B3A3A09-9904-4FD6-979F-5748DA559D85}" type="presParOf" srcId="{8F4CD88E-EC24-49AF-9518-B95A4E0238D0}" destId="{8D9DB287-84B3-4BC9-BBAC-6F0729F186BE}" srcOrd="0" destOrd="0" presId="urn:microsoft.com/office/officeart/2005/8/layout/radial5"/>
    <dgm:cxn modelId="{886A32AE-E098-4C38-8C61-4446B182EC80}" type="presParOf" srcId="{2E6D5E7C-1AC5-4EE7-B111-7157E00881F4}" destId="{1CC5EB73-BE0F-496E-A7E5-A6926ADBB25F}" srcOrd="4" destOrd="0" presId="urn:microsoft.com/office/officeart/2005/8/layout/radial5"/>
    <dgm:cxn modelId="{45C2E3E7-201F-4DD9-A2EF-6220042900C2}" type="presParOf" srcId="{2E6D5E7C-1AC5-4EE7-B111-7157E00881F4}" destId="{93E0B221-82FB-4241-9408-FD2118B9731E}" srcOrd="5" destOrd="0" presId="urn:microsoft.com/office/officeart/2005/8/layout/radial5"/>
    <dgm:cxn modelId="{5C70315E-6CD0-4152-BC87-64502D08AB1E}" type="presParOf" srcId="{93E0B221-82FB-4241-9408-FD2118B9731E}" destId="{55CCB7E0-E039-4584-B81D-24B9636831CD}" srcOrd="0" destOrd="0" presId="urn:microsoft.com/office/officeart/2005/8/layout/radial5"/>
    <dgm:cxn modelId="{0428DBEF-72EF-469D-BC83-55BB649B01DD}" type="presParOf" srcId="{2E6D5E7C-1AC5-4EE7-B111-7157E00881F4}" destId="{01EB981D-B48E-4A72-B258-ED207A1AC52F}" srcOrd="6" destOrd="0" presId="urn:microsoft.com/office/officeart/2005/8/layout/radial5"/>
    <dgm:cxn modelId="{80AB2680-4861-4553-8405-A0B341346F92}" type="presParOf" srcId="{2E6D5E7C-1AC5-4EE7-B111-7157E00881F4}" destId="{20A958FD-4DC2-44E2-B284-DA9C8A40D260}" srcOrd="7" destOrd="0" presId="urn:microsoft.com/office/officeart/2005/8/layout/radial5"/>
    <dgm:cxn modelId="{E65CA566-8AAA-49FB-B82B-6424272AEA8C}" type="presParOf" srcId="{20A958FD-4DC2-44E2-B284-DA9C8A40D260}" destId="{66C2356F-1266-4599-8764-AD2C9C4E89B1}" srcOrd="0" destOrd="0" presId="urn:microsoft.com/office/officeart/2005/8/layout/radial5"/>
    <dgm:cxn modelId="{B4AD5409-C108-4D37-BA6C-0077C69C948A}" type="presParOf" srcId="{2E6D5E7C-1AC5-4EE7-B111-7157E00881F4}" destId="{CD872B7B-5351-4756-BBC9-E585057D1726}" srcOrd="8" destOrd="0" presId="urn:microsoft.com/office/officeart/2005/8/layout/radial5"/>
    <dgm:cxn modelId="{82416AAC-A037-401D-B179-7DEFE863B67D}" type="presParOf" srcId="{2E6D5E7C-1AC5-4EE7-B111-7157E00881F4}" destId="{DAE7843E-9D3A-4514-87F5-6867A275FF05}" srcOrd="9" destOrd="0" presId="urn:microsoft.com/office/officeart/2005/8/layout/radial5"/>
    <dgm:cxn modelId="{8EEBFAC8-0ACB-4B3D-8BBC-DB1EC3C01E9B}" type="presParOf" srcId="{DAE7843E-9D3A-4514-87F5-6867A275FF05}" destId="{38CFFBE9-B617-4C19-A0AB-7CBB7011001C}" srcOrd="0" destOrd="0" presId="urn:microsoft.com/office/officeart/2005/8/layout/radial5"/>
    <dgm:cxn modelId="{EFE9E9AD-F6A7-4419-81E5-EED1C7805906}" type="presParOf" srcId="{2E6D5E7C-1AC5-4EE7-B111-7157E00881F4}" destId="{321BA744-F3C4-41F7-9683-8BD5BEE8A8C3}" srcOrd="10" destOrd="0" presId="urn:microsoft.com/office/officeart/2005/8/layout/radial5"/>
    <dgm:cxn modelId="{B56E62C5-65FE-4CA5-A8AF-374BDE3D6457}" type="presParOf" srcId="{2E6D5E7C-1AC5-4EE7-B111-7157E00881F4}" destId="{65BD8176-6FE6-42F5-B340-C216094EA847}" srcOrd="11" destOrd="0" presId="urn:microsoft.com/office/officeart/2005/8/layout/radial5"/>
    <dgm:cxn modelId="{E4F03135-9C94-41DB-91DF-30B045F28AF7}" type="presParOf" srcId="{65BD8176-6FE6-42F5-B340-C216094EA847}" destId="{B483B212-F4ED-492F-B82F-B9C7A4F4E0AB}" srcOrd="0" destOrd="0" presId="urn:microsoft.com/office/officeart/2005/8/layout/radial5"/>
    <dgm:cxn modelId="{62CDF8C8-AC3B-4833-8FAA-19CEDFE1FA67}" type="presParOf" srcId="{2E6D5E7C-1AC5-4EE7-B111-7157E00881F4}" destId="{662B5C49-BB0E-464C-B8FC-2D2CA3B8956E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3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400" b="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olidFill>
          <a:schemeClr val="bg2">
            <a:lumMod val="5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90B43A1C-85AB-40E4-9687-2313E85E0399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CCDC2A1-B573-48DB-AE6D-1F76901F1671}" type="parTrans" cxnId="{E3209E33-E5E7-49D7-A614-E18C032857AF}">
      <dgm:prSet/>
      <dgm:spPr/>
      <dgm:t>
        <a:bodyPr/>
        <a:lstStyle/>
        <a:p>
          <a:endParaRPr lang="ru-RU"/>
        </a:p>
      </dgm:t>
    </dgm:pt>
    <dgm:pt modelId="{E9924FC7-EF29-492B-B0FE-E3B61C99864B}" type="sibTrans" cxnId="{E3209E33-E5E7-49D7-A614-E18C032857AF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olidFill>
          <a:srgbClr val="FFFF00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olidFill>
          <a:schemeClr val="accent4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olidFill>
          <a:schemeClr val="accent2">
            <a:lumMod val="60000"/>
            <a:lumOff val="40000"/>
          </a:schemeClr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DE4E4A56-3D90-4069-9FB5-ADD30D6286C1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1ACBB8D-0482-435C-AAB2-72E9C80F35A2}" type="parTrans" cxnId="{2DFF2F2D-891C-499A-83CF-CF3A4A0BAFF0}">
      <dgm:prSet/>
      <dgm:spPr/>
      <dgm:t>
        <a:bodyPr/>
        <a:lstStyle/>
        <a:p>
          <a:endParaRPr lang="ru-RU"/>
        </a:p>
      </dgm:t>
    </dgm:pt>
    <dgm:pt modelId="{52A68BC7-8102-4CD4-B86C-D2A2015FE24B}" type="sibTrans" cxnId="{2DFF2F2D-891C-499A-83CF-CF3A4A0BAFF0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72936" custScaleY="164604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7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7" custScaleX="103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7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7" custRadScaleRad="96678" custRadScaleInc="-31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7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7" custRadScaleRad="90783" custRadScaleInc="-657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1485E-E38C-4518-A609-8D1D62CF917B}" type="pres">
      <dgm:prSet presAssocID="{CCCDC2A1-B573-48DB-AE6D-1F76901F1671}" presName="parTrans" presStyleLbl="sibTrans2D1" presStyleIdx="3" presStyleCnt="7"/>
      <dgm:spPr/>
      <dgm:t>
        <a:bodyPr/>
        <a:lstStyle/>
        <a:p>
          <a:endParaRPr lang="ru-RU"/>
        </a:p>
      </dgm:t>
    </dgm:pt>
    <dgm:pt modelId="{DB024BEC-8C88-4F07-BCA5-811E266A083B}" type="pres">
      <dgm:prSet presAssocID="{CCCDC2A1-B573-48DB-AE6D-1F76901F1671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0A6C1809-69AA-4BA6-8257-5A11C3557B45}" type="pres">
      <dgm:prSet presAssocID="{90B43A1C-85AB-40E4-9687-2313E85E0399}" presName="node" presStyleLbl="node1" presStyleIdx="3" presStyleCnt="7" custRadScaleRad="101376" custRadScaleInc="-117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4" presStyleCnt="7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4" presStyleCnt="7" custRadScaleRad="88475" custRadScaleInc="-118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5" presStyleCnt="7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5" presStyleCnt="7" custRadScaleRad="103555" custRadScaleInc="100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6" presStyleCnt="7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6" presStyleCnt="7" custRadScaleRad="93206" custRadScaleInc="43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8FBE40-0F2E-4E31-8770-EDB4F3F9426A}" type="presOf" srcId="{3BA0FA79-0F0A-4F39-8C6F-85BF113366C3}" destId="{E0AC84DD-2093-416F-85DE-E547FE520660}" srcOrd="0" destOrd="0" presId="urn:microsoft.com/office/officeart/2005/8/layout/radial5"/>
    <dgm:cxn modelId="{7F22D101-8BDF-461E-A023-19A21BDF1340}" type="presOf" srcId="{08170AFC-8E89-4179-A96D-636AFFD8C3F3}" destId="{DF27FC25-052B-426A-9E06-117E992234F6}" srcOrd="0" destOrd="0" presId="urn:microsoft.com/office/officeart/2005/8/layout/radial5"/>
    <dgm:cxn modelId="{2DFF2F2D-891C-499A-83CF-CF3A4A0BAFF0}" srcId="{6B4A9C71-5243-4375-98C7-BA189146832B}" destId="{DE4E4A56-3D90-4069-9FB5-ADD30D6286C1}" srcOrd="1" destOrd="0" parTransId="{21ACBB8D-0482-435C-AAB2-72E9C80F35A2}" sibTransId="{52A68BC7-8102-4CD4-B86C-D2A2015FE24B}"/>
    <dgm:cxn modelId="{B9A9717B-2B8C-4D07-81C7-93277CBCF570}" type="presOf" srcId="{90B43A1C-85AB-40E4-9687-2313E85E0399}" destId="{0A6C1809-69AA-4BA6-8257-5A11C3557B45}" srcOrd="0" destOrd="0" presId="urn:microsoft.com/office/officeart/2005/8/layout/radial5"/>
    <dgm:cxn modelId="{87C04474-6F19-4FA0-86F2-4F41B7F4E4F5}" type="presOf" srcId="{082CE592-953F-441B-B0C2-F864433A8493}" destId="{A0E222DD-64BD-4A89-BBB9-2B80D8318D4A}" srcOrd="0" destOrd="0" presId="urn:microsoft.com/office/officeart/2005/8/layout/radial5"/>
    <dgm:cxn modelId="{F5543AE4-DBCA-4239-B8FC-6335B96641D7}" type="presOf" srcId="{6F647F05-65E5-443B-9310-4AF895EEC1B0}" destId="{ED72E44C-8498-48F8-9652-E5DD6AC5818D}" srcOrd="0" destOrd="0" presId="urn:microsoft.com/office/officeart/2005/8/layout/radial5"/>
    <dgm:cxn modelId="{615CD771-2E89-49C6-8FFC-EE0562894CC5}" type="presOf" srcId="{C021BE46-16AF-4372-B2A0-67875E2C82CF}" destId="{06F93DE9-E67A-4CE1-BC6B-5C458B1137B0}" srcOrd="0" destOrd="0" presId="urn:microsoft.com/office/officeart/2005/8/layout/radial5"/>
    <dgm:cxn modelId="{48ECD170-E6C5-489E-A263-20CC615C17AB}" srcId="{6F647F05-65E5-443B-9310-4AF895EEC1B0}" destId="{AA0A2BD5-A368-4F17-8E9D-23F1FC377812}" srcOrd="4" destOrd="0" parTransId="{6598F354-400C-439C-BDD5-729D663E252E}" sibTransId="{0A69E1AC-CA25-4F66-967D-B64CF01B740F}"/>
    <dgm:cxn modelId="{F3B71420-78BA-44D1-B549-399F2E2EA23F}" type="presOf" srcId="{CCCDC2A1-B573-48DB-AE6D-1F76901F1671}" destId="{DB024BEC-8C88-4F07-BCA5-811E266A083B}" srcOrd="1" destOrd="0" presId="urn:microsoft.com/office/officeart/2005/8/layout/radial5"/>
    <dgm:cxn modelId="{8EF0C122-5EFA-4285-B07A-BDC3D2FE3061}" type="presOf" srcId="{D78F1D4C-A2EF-4C56-940B-FB3F18A7298D}" destId="{EDA34655-9131-4731-957F-5382F53A0660}" srcOrd="0" destOrd="0" presId="urn:microsoft.com/office/officeart/2005/8/layout/radial5"/>
    <dgm:cxn modelId="{F319F6F2-FB71-46B8-B618-5FAD9ED0DE43}" type="presOf" srcId="{08170AFC-8E89-4179-A96D-636AFFD8C3F3}" destId="{53D78D63-5F88-4163-9535-46A64127BD3A}" srcOrd="1" destOrd="0" presId="urn:microsoft.com/office/officeart/2005/8/layout/radial5"/>
    <dgm:cxn modelId="{A0B0C37F-0393-4600-99F6-4C04D2517AC8}" type="presOf" srcId="{C021BE46-16AF-4372-B2A0-67875E2C82CF}" destId="{DA660ED5-C4B7-4208-928A-B8DD66837486}" srcOrd="1" destOrd="0" presId="urn:microsoft.com/office/officeart/2005/8/layout/radial5"/>
    <dgm:cxn modelId="{07A4518B-A7B8-4D30-BD1C-EE839FE506EC}" type="presOf" srcId="{8D513BD1-7137-4BB2-A1F4-1B02EFB0F34F}" destId="{4731EA70-1FA8-49F5-A6BF-4AE9CB97C303}" srcOrd="0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3235E3C8-BA6A-4D31-93A2-3875F1CBEC6C}" type="presOf" srcId="{AA0A2BD5-A368-4F17-8E9D-23F1FC377812}" destId="{EB1C3899-7B42-47CD-912B-DD035472498D}" srcOrd="0" destOrd="0" presId="urn:microsoft.com/office/officeart/2005/8/layout/radial5"/>
    <dgm:cxn modelId="{4A189105-0239-4451-ACE0-D31E9CBF66B8}" srcId="{6F647F05-65E5-443B-9310-4AF895EEC1B0}" destId="{3BA0FA79-0F0A-4F39-8C6F-85BF113366C3}" srcOrd="6" destOrd="0" parTransId="{66E51CD7-05D6-4658-BDAA-92C6F3E19708}" sibTransId="{3F86135B-3CC7-4CEB-B411-92453A9354E3}"/>
    <dgm:cxn modelId="{A00878C0-A87A-42B9-83D7-EE8880E34935}" srcId="{6F647F05-65E5-443B-9310-4AF895EEC1B0}" destId="{D78F1D4C-A2EF-4C56-940B-FB3F18A7298D}" srcOrd="5" destOrd="0" parTransId="{08170AFC-8E89-4179-A96D-636AFFD8C3F3}" sibTransId="{3B6B2775-EA0D-4CA6-A4A3-0187E341F68C}"/>
    <dgm:cxn modelId="{AC8677F2-707B-4289-90FE-4EB475A22D50}" type="presOf" srcId="{6598F354-400C-439C-BDD5-729D663E252E}" destId="{F326903B-AF5C-41D9-A950-9DE60C069BDF}" srcOrd="1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307FC8D1-8499-43D6-9CB2-315154DF59B7}" type="presOf" srcId="{8D513BD1-7137-4BB2-A1F4-1B02EFB0F34F}" destId="{8D15C70B-27DC-4BC4-8B54-1A6B8CC1DBC1}" srcOrd="1" destOrd="0" presId="urn:microsoft.com/office/officeart/2005/8/layout/radial5"/>
    <dgm:cxn modelId="{A1EFB74F-51B8-4C94-84E8-62284DAA61C6}" type="presOf" srcId="{637E412C-91EE-486E-8354-15F2384BE3EA}" destId="{D8B200F5-4D07-49B2-A587-C2FE6CEC49F8}" srcOrd="0" destOrd="0" presId="urn:microsoft.com/office/officeart/2005/8/layout/radial5"/>
    <dgm:cxn modelId="{E3209E33-E5E7-49D7-A614-E18C032857AF}" srcId="{6F647F05-65E5-443B-9310-4AF895EEC1B0}" destId="{90B43A1C-85AB-40E4-9687-2313E85E0399}" srcOrd="3" destOrd="0" parTransId="{CCCDC2A1-B573-48DB-AE6D-1F76901F1671}" sibTransId="{E9924FC7-EF29-492B-B0FE-E3B61C99864B}"/>
    <dgm:cxn modelId="{EBCF70C4-B7DD-4CAD-A921-15007437B939}" type="presOf" srcId="{4B1A8440-411B-4A5D-AFC7-3583C59ADD0E}" destId="{73BC26A8-8D0F-45E6-9E3B-37EADD227262}" srcOrd="0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3131D2A5-E96B-4FF7-ADE4-5AC20559F52D}" type="presOf" srcId="{66E51CD7-05D6-4658-BDAA-92C6F3E19708}" destId="{C47D9E4B-AD47-4E79-B529-9B264E8F4F6B}" srcOrd="1" destOrd="0" presId="urn:microsoft.com/office/officeart/2005/8/layout/radial5"/>
    <dgm:cxn modelId="{C83F62DE-11DE-4D40-BEBE-A2ADF7DB8EAA}" type="presOf" srcId="{6598F354-400C-439C-BDD5-729D663E252E}" destId="{FA950D33-9BD9-4D37-A533-789F5554AFB5}" srcOrd="0" destOrd="0" presId="urn:microsoft.com/office/officeart/2005/8/layout/radial5"/>
    <dgm:cxn modelId="{96461A66-533C-41B5-AE05-8E838F7464A0}" type="presOf" srcId="{082CE592-953F-441B-B0C2-F864433A8493}" destId="{839DF450-14DD-4280-9AEE-DA73938E9B9D}" srcOrd="1" destOrd="0" presId="urn:microsoft.com/office/officeart/2005/8/layout/radial5"/>
    <dgm:cxn modelId="{2BC8B28B-442C-4D6F-9E5D-B2D2C4CDF293}" type="presOf" srcId="{6B4A9C71-5243-4375-98C7-BA189146832B}" destId="{8B82EA68-B59A-424E-9756-C221A13DB47F}" srcOrd="0" destOrd="0" presId="urn:microsoft.com/office/officeart/2005/8/layout/radial5"/>
    <dgm:cxn modelId="{4A0044D1-8060-4A3F-A719-C9CC80BC0749}" type="presOf" srcId="{66E51CD7-05D6-4658-BDAA-92C6F3E19708}" destId="{553B84E4-4A31-43DB-B3BF-8E8EF2B79F2D}" srcOrd="0" destOrd="0" presId="urn:microsoft.com/office/officeart/2005/8/layout/radial5"/>
    <dgm:cxn modelId="{875009A7-4768-4A8F-94A4-49FE97C551B2}" type="presOf" srcId="{CCCDC2A1-B573-48DB-AE6D-1F76901F1671}" destId="{C481485E-E38C-4518-A609-8D1D62CF917B}" srcOrd="0" destOrd="0" presId="urn:microsoft.com/office/officeart/2005/8/layout/radial5"/>
    <dgm:cxn modelId="{3152F324-6927-4C4E-B788-2FB9F63FD5B7}" type="presOf" srcId="{D63A74EC-A1EC-4823-AB28-835C2DE63D58}" destId="{E2EC1D87-F728-458A-8AB1-7A3D78F9D25E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AE893A63-155D-49AB-A23D-83F122BB8F7D}" type="presParOf" srcId="{8B82EA68-B59A-424E-9756-C221A13DB47F}" destId="{ED72E44C-8498-48F8-9652-E5DD6AC5818D}" srcOrd="0" destOrd="0" presId="urn:microsoft.com/office/officeart/2005/8/layout/radial5"/>
    <dgm:cxn modelId="{5E831E35-9DE4-4E78-B44B-4D397FAC8292}" type="presParOf" srcId="{8B82EA68-B59A-424E-9756-C221A13DB47F}" destId="{4731EA70-1FA8-49F5-A6BF-4AE9CB97C303}" srcOrd="1" destOrd="0" presId="urn:microsoft.com/office/officeart/2005/8/layout/radial5"/>
    <dgm:cxn modelId="{BE5B220D-5ADB-4BF6-9C44-218D5AB76FEB}" type="presParOf" srcId="{4731EA70-1FA8-49F5-A6BF-4AE9CB97C303}" destId="{8D15C70B-27DC-4BC4-8B54-1A6B8CC1DBC1}" srcOrd="0" destOrd="0" presId="urn:microsoft.com/office/officeart/2005/8/layout/radial5"/>
    <dgm:cxn modelId="{6251BAEA-848D-481F-AC02-EA1A96EF45F3}" type="presParOf" srcId="{8B82EA68-B59A-424E-9756-C221A13DB47F}" destId="{E2EC1D87-F728-458A-8AB1-7A3D78F9D25E}" srcOrd="2" destOrd="0" presId="urn:microsoft.com/office/officeart/2005/8/layout/radial5"/>
    <dgm:cxn modelId="{E6DF8DAF-43F6-4633-90CE-90967266AC6D}" type="presParOf" srcId="{8B82EA68-B59A-424E-9756-C221A13DB47F}" destId="{A0E222DD-64BD-4A89-BBB9-2B80D8318D4A}" srcOrd="3" destOrd="0" presId="urn:microsoft.com/office/officeart/2005/8/layout/radial5"/>
    <dgm:cxn modelId="{BFF3C6D9-17A9-468C-94D8-2C8675A556AB}" type="presParOf" srcId="{A0E222DD-64BD-4A89-BBB9-2B80D8318D4A}" destId="{839DF450-14DD-4280-9AEE-DA73938E9B9D}" srcOrd="0" destOrd="0" presId="urn:microsoft.com/office/officeart/2005/8/layout/radial5"/>
    <dgm:cxn modelId="{53E59BA1-C99E-42D0-A6F0-D89F4419BF36}" type="presParOf" srcId="{8B82EA68-B59A-424E-9756-C221A13DB47F}" destId="{73BC26A8-8D0F-45E6-9E3B-37EADD227262}" srcOrd="4" destOrd="0" presId="urn:microsoft.com/office/officeart/2005/8/layout/radial5"/>
    <dgm:cxn modelId="{8D3BB794-9071-4F7C-B5C4-90EA020EC4CE}" type="presParOf" srcId="{8B82EA68-B59A-424E-9756-C221A13DB47F}" destId="{06F93DE9-E67A-4CE1-BC6B-5C458B1137B0}" srcOrd="5" destOrd="0" presId="urn:microsoft.com/office/officeart/2005/8/layout/radial5"/>
    <dgm:cxn modelId="{0008A1CE-E755-4F97-88DE-9A45FDE9D2BD}" type="presParOf" srcId="{06F93DE9-E67A-4CE1-BC6B-5C458B1137B0}" destId="{DA660ED5-C4B7-4208-928A-B8DD66837486}" srcOrd="0" destOrd="0" presId="urn:microsoft.com/office/officeart/2005/8/layout/radial5"/>
    <dgm:cxn modelId="{377727AC-1CFC-4580-881F-6FBCD063E876}" type="presParOf" srcId="{8B82EA68-B59A-424E-9756-C221A13DB47F}" destId="{D8B200F5-4D07-49B2-A587-C2FE6CEC49F8}" srcOrd="6" destOrd="0" presId="urn:microsoft.com/office/officeart/2005/8/layout/radial5"/>
    <dgm:cxn modelId="{6522736E-24BD-46AA-8DBB-DB7B92684D97}" type="presParOf" srcId="{8B82EA68-B59A-424E-9756-C221A13DB47F}" destId="{C481485E-E38C-4518-A609-8D1D62CF917B}" srcOrd="7" destOrd="0" presId="urn:microsoft.com/office/officeart/2005/8/layout/radial5"/>
    <dgm:cxn modelId="{04AB4D97-7D57-4D46-9020-64F224EFEAC5}" type="presParOf" srcId="{C481485E-E38C-4518-A609-8D1D62CF917B}" destId="{DB024BEC-8C88-4F07-BCA5-811E266A083B}" srcOrd="0" destOrd="0" presId="urn:microsoft.com/office/officeart/2005/8/layout/radial5"/>
    <dgm:cxn modelId="{A5205679-8188-45CB-9D08-2710EFE23FA6}" type="presParOf" srcId="{8B82EA68-B59A-424E-9756-C221A13DB47F}" destId="{0A6C1809-69AA-4BA6-8257-5A11C3557B45}" srcOrd="8" destOrd="0" presId="urn:microsoft.com/office/officeart/2005/8/layout/radial5"/>
    <dgm:cxn modelId="{D4CE5C8B-FA4D-4239-A5DD-C6613B5F4370}" type="presParOf" srcId="{8B82EA68-B59A-424E-9756-C221A13DB47F}" destId="{FA950D33-9BD9-4D37-A533-789F5554AFB5}" srcOrd="9" destOrd="0" presId="urn:microsoft.com/office/officeart/2005/8/layout/radial5"/>
    <dgm:cxn modelId="{BB8EDB38-AE27-4D43-AE15-0947F9378D7B}" type="presParOf" srcId="{FA950D33-9BD9-4D37-A533-789F5554AFB5}" destId="{F326903B-AF5C-41D9-A950-9DE60C069BDF}" srcOrd="0" destOrd="0" presId="urn:microsoft.com/office/officeart/2005/8/layout/radial5"/>
    <dgm:cxn modelId="{DACF75C4-E2B6-4A76-B8D4-05E06042158A}" type="presParOf" srcId="{8B82EA68-B59A-424E-9756-C221A13DB47F}" destId="{EB1C3899-7B42-47CD-912B-DD035472498D}" srcOrd="10" destOrd="0" presId="urn:microsoft.com/office/officeart/2005/8/layout/radial5"/>
    <dgm:cxn modelId="{05F3EC9B-3508-4226-890F-A2DC7386818B}" type="presParOf" srcId="{8B82EA68-B59A-424E-9756-C221A13DB47F}" destId="{DF27FC25-052B-426A-9E06-117E992234F6}" srcOrd="11" destOrd="0" presId="urn:microsoft.com/office/officeart/2005/8/layout/radial5"/>
    <dgm:cxn modelId="{C229C147-F98E-4CAA-8494-DF5B749970F1}" type="presParOf" srcId="{DF27FC25-052B-426A-9E06-117E992234F6}" destId="{53D78D63-5F88-4163-9535-46A64127BD3A}" srcOrd="0" destOrd="0" presId="urn:microsoft.com/office/officeart/2005/8/layout/radial5"/>
    <dgm:cxn modelId="{0DA67691-DA3D-4469-AB3D-3C5CFC579129}" type="presParOf" srcId="{8B82EA68-B59A-424E-9756-C221A13DB47F}" destId="{EDA34655-9131-4731-957F-5382F53A0660}" srcOrd="12" destOrd="0" presId="urn:microsoft.com/office/officeart/2005/8/layout/radial5"/>
    <dgm:cxn modelId="{99473A45-4598-49D7-AC22-2032FE4DD324}" type="presParOf" srcId="{8B82EA68-B59A-424E-9756-C221A13DB47F}" destId="{553B84E4-4A31-43DB-B3BF-8E8EF2B79F2D}" srcOrd="13" destOrd="0" presId="urn:microsoft.com/office/officeart/2005/8/layout/radial5"/>
    <dgm:cxn modelId="{B6006B24-D424-409F-BE07-DF07790D846C}" type="presParOf" srcId="{553B84E4-4A31-43DB-B3BF-8E8EF2B79F2D}" destId="{C47D9E4B-AD47-4E79-B529-9B264E8F4F6B}" srcOrd="0" destOrd="0" presId="urn:microsoft.com/office/officeart/2005/8/layout/radial5"/>
    <dgm:cxn modelId="{4C922224-3EDD-4663-9449-DAEFDF6AA53B}" type="presParOf" srcId="{8B82EA68-B59A-424E-9756-C221A13DB47F}" destId="{E0AC84DD-2093-416F-85DE-E547FE520660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37090-598B-4CCC-B853-9D93609E71FC}">
      <dsp:nvSpPr>
        <dsp:cNvPr id="0" name=""/>
        <dsp:cNvSpPr/>
      </dsp:nvSpPr>
      <dsp:spPr>
        <a:xfrm>
          <a:off x="4260169" y="1125682"/>
          <a:ext cx="3557619" cy="40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73"/>
              </a:lnTo>
              <a:lnTo>
                <a:pt x="3557619" y="278473"/>
              </a:lnTo>
              <a:lnTo>
                <a:pt x="3557619" y="4086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ADF0E-5708-4AC5-B3AC-6082EBC07E69}">
      <dsp:nvSpPr>
        <dsp:cNvPr id="0" name=""/>
        <dsp:cNvSpPr/>
      </dsp:nvSpPr>
      <dsp:spPr>
        <a:xfrm>
          <a:off x="4260169" y="1125682"/>
          <a:ext cx="1840333" cy="40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73"/>
              </a:lnTo>
              <a:lnTo>
                <a:pt x="1840333" y="278473"/>
              </a:lnTo>
              <a:lnTo>
                <a:pt x="1840333" y="4086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AFE97F-46B7-4E82-B481-DFC2F56D0F91}">
      <dsp:nvSpPr>
        <dsp:cNvPr id="0" name=""/>
        <dsp:cNvSpPr/>
      </dsp:nvSpPr>
      <dsp:spPr>
        <a:xfrm>
          <a:off x="4260169" y="1125682"/>
          <a:ext cx="123047" cy="40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73"/>
              </a:lnTo>
              <a:lnTo>
                <a:pt x="123047" y="278473"/>
              </a:lnTo>
              <a:lnTo>
                <a:pt x="123047" y="4086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92E673-F2A4-4105-9ADC-99182F49AFFF}">
      <dsp:nvSpPr>
        <dsp:cNvPr id="0" name=""/>
        <dsp:cNvSpPr/>
      </dsp:nvSpPr>
      <dsp:spPr>
        <a:xfrm>
          <a:off x="2503415" y="1125682"/>
          <a:ext cx="1756753" cy="382494"/>
        </a:xfrm>
        <a:custGeom>
          <a:avLst/>
          <a:gdLst/>
          <a:ahLst/>
          <a:cxnLst/>
          <a:rect l="0" t="0" r="0" b="0"/>
          <a:pathLst>
            <a:path>
              <a:moveTo>
                <a:pt x="1756753" y="0"/>
              </a:moveTo>
              <a:lnTo>
                <a:pt x="1756753" y="252331"/>
              </a:lnTo>
              <a:lnTo>
                <a:pt x="0" y="252331"/>
              </a:lnTo>
              <a:lnTo>
                <a:pt x="0" y="3824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3F80D-94E2-4CCD-9EA0-1F60A5B2E268}">
      <dsp:nvSpPr>
        <dsp:cNvPr id="0" name=""/>
        <dsp:cNvSpPr/>
      </dsp:nvSpPr>
      <dsp:spPr>
        <a:xfrm>
          <a:off x="702550" y="1125682"/>
          <a:ext cx="3557619" cy="408635"/>
        </a:xfrm>
        <a:custGeom>
          <a:avLst/>
          <a:gdLst/>
          <a:ahLst/>
          <a:cxnLst/>
          <a:rect l="0" t="0" r="0" b="0"/>
          <a:pathLst>
            <a:path>
              <a:moveTo>
                <a:pt x="3557619" y="0"/>
              </a:moveTo>
              <a:lnTo>
                <a:pt x="3557619" y="278473"/>
              </a:lnTo>
              <a:lnTo>
                <a:pt x="0" y="278473"/>
              </a:lnTo>
              <a:lnTo>
                <a:pt x="0" y="4086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872CF3-B32C-4525-9B1B-EC3141AD7287}">
      <dsp:nvSpPr>
        <dsp:cNvPr id="0" name=""/>
        <dsp:cNvSpPr/>
      </dsp:nvSpPr>
      <dsp:spPr>
        <a:xfrm>
          <a:off x="3001811" y="233474"/>
          <a:ext cx="2516715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426138E-ACB8-4969-BB99-66BAA05C46EC}">
      <dsp:nvSpPr>
        <dsp:cNvPr id="0" name=""/>
        <dsp:cNvSpPr/>
      </dsp:nvSpPr>
      <dsp:spPr>
        <a:xfrm>
          <a:off x="3157928" y="381785"/>
          <a:ext cx="2516715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ЭТАПЫ БЮДЖЕТНОГО ПРОЦЕССА</a:t>
          </a:r>
          <a:endParaRPr lang="ru-RU" sz="1600" kern="1200" dirty="0"/>
        </a:p>
      </dsp:txBody>
      <dsp:txXfrm>
        <a:off x="3184060" y="407917"/>
        <a:ext cx="2464451" cy="839944"/>
      </dsp:txXfrm>
    </dsp:sp>
    <dsp:sp modelId="{2E5B6AC2-E12D-4ED8-9C1D-FAAE67960CE0}">
      <dsp:nvSpPr>
        <dsp:cNvPr id="0" name=""/>
        <dsp:cNvSpPr/>
      </dsp:nvSpPr>
      <dsp:spPr>
        <a:xfrm>
          <a:off x="24" y="1534318"/>
          <a:ext cx="1405052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4511F05-33EA-4755-A26E-A66590C7B47B}">
      <dsp:nvSpPr>
        <dsp:cNvPr id="0" name=""/>
        <dsp:cNvSpPr/>
      </dsp:nvSpPr>
      <dsp:spPr>
        <a:xfrm>
          <a:off x="156141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1. Разработка проекта бюджета</a:t>
          </a:r>
          <a:endParaRPr lang="ru-RU" sz="1400" kern="1200" dirty="0"/>
        </a:p>
      </dsp:txBody>
      <dsp:txXfrm>
        <a:off x="182273" y="1708761"/>
        <a:ext cx="1352788" cy="839944"/>
      </dsp:txXfrm>
    </dsp:sp>
    <dsp:sp modelId="{52524F25-3EE4-4B78-82E5-0001E6A02839}">
      <dsp:nvSpPr>
        <dsp:cNvPr id="0" name=""/>
        <dsp:cNvSpPr/>
      </dsp:nvSpPr>
      <dsp:spPr>
        <a:xfrm>
          <a:off x="1677842" y="1508176"/>
          <a:ext cx="1651146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9417DF-285A-4D67-B786-C32E5BF7F0FB}">
      <dsp:nvSpPr>
        <dsp:cNvPr id="0" name=""/>
        <dsp:cNvSpPr/>
      </dsp:nvSpPr>
      <dsp:spPr>
        <a:xfrm>
          <a:off x="1833959" y="1656487"/>
          <a:ext cx="1651146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2. Рассмотрение проекта бюджета</a:t>
          </a:r>
          <a:endParaRPr lang="ru-RU" sz="1400" kern="1200" dirty="0"/>
        </a:p>
      </dsp:txBody>
      <dsp:txXfrm>
        <a:off x="1860091" y="1682619"/>
        <a:ext cx="1598882" cy="839944"/>
      </dsp:txXfrm>
    </dsp:sp>
    <dsp:sp modelId="{6ED78C50-CAEB-46A5-8C6A-2AC944F1FBB4}">
      <dsp:nvSpPr>
        <dsp:cNvPr id="0" name=""/>
        <dsp:cNvSpPr/>
      </dsp:nvSpPr>
      <dsp:spPr>
        <a:xfrm>
          <a:off x="3680690" y="1534318"/>
          <a:ext cx="1405052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DCDE9B0-2532-4A79-9F16-DD3ACF5901A5}">
      <dsp:nvSpPr>
        <dsp:cNvPr id="0" name=""/>
        <dsp:cNvSpPr/>
      </dsp:nvSpPr>
      <dsp:spPr>
        <a:xfrm>
          <a:off x="3836807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3. Утверждение проекта бюджета</a:t>
          </a:r>
          <a:endParaRPr lang="ru-RU" sz="1400" kern="1200" dirty="0"/>
        </a:p>
      </dsp:txBody>
      <dsp:txXfrm>
        <a:off x="3862939" y="1708761"/>
        <a:ext cx="1352788" cy="839944"/>
      </dsp:txXfrm>
    </dsp:sp>
    <dsp:sp modelId="{FAFFF9C2-82C2-4460-B679-ADD96A6CADEE}">
      <dsp:nvSpPr>
        <dsp:cNvPr id="0" name=""/>
        <dsp:cNvSpPr/>
      </dsp:nvSpPr>
      <dsp:spPr>
        <a:xfrm>
          <a:off x="5397976" y="1534318"/>
          <a:ext cx="1405052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78156E0-ACAA-4B37-B0D2-7FDFAD977343}">
      <dsp:nvSpPr>
        <dsp:cNvPr id="0" name=""/>
        <dsp:cNvSpPr/>
      </dsp:nvSpPr>
      <dsp:spPr>
        <a:xfrm>
          <a:off x="5554093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4. Исполнение бюджета</a:t>
          </a:r>
          <a:endParaRPr lang="ru-RU" sz="1400" kern="1200" dirty="0"/>
        </a:p>
      </dsp:txBody>
      <dsp:txXfrm>
        <a:off x="5580225" y="1708761"/>
        <a:ext cx="1352788" cy="839944"/>
      </dsp:txXfrm>
    </dsp:sp>
    <dsp:sp modelId="{0FB2C99B-2D37-4F8F-AF87-B35C04660D6F}">
      <dsp:nvSpPr>
        <dsp:cNvPr id="0" name=""/>
        <dsp:cNvSpPr/>
      </dsp:nvSpPr>
      <dsp:spPr>
        <a:xfrm>
          <a:off x="7115262" y="1534318"/>
          <a:ext cx="1405052" cy="892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795457A-1383-4B37-9369-F3AAC8D7D814}">
      <dsp:nvSpPr>
        <dsp:cNvPr id="0" name=""/>
        <dsp:cNvSpPr/>
      </dsp:nvSpPr>
      <dsp:spPr>
        <a:xfrm>
          <a:off x="7271379" y="1682629"/>
          <a:ext cx="1405052" cy="8922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5. </a:t>
          </a:r>
          <a:r>
            <a:rPr lang="ru-RU" sz="1200" kern="1200" dirty="0" smtClean="0"/>
            <a:t>Рассмотрение и утверждение отчета об исполнении бюджета</a:t>
          </a:r>
          <a:endParaRPr lang="ru-RU" sz="1200" kern="1200" dirty="0"/>
        </a:p>
      </dsp:txBody>
      <dsp:txXfrm>
        <a:off x="7297511" y="1708761"/>
        <a:ext cx="1352788" cy="8399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61F0A-93C0-4874-9A58-0962AC00636D}">
      <dsp:nvSpPr>
        <dsp:cNvPr id="0" name=""/>
        <dsp:cNvSpPr/>
      </dsp:nvSpPr>
      <dsp:spPr>
        <a:xfrm>
          <a:off x="3551430" y="2035390"/>
          <a:ext cx="1358507" cy="1358507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bg1"/>
              </a:solidFill>
            </a:rPr>
            <a:t> муниципальных программ</a:t>
          </a:r>
          <a:endParaRPr lang="ru-RU" sz="900" kern="1200" dirty="0">
            <a:solidFill>
              <a:schemeClr val="bg1"/>
            </a:solidFill>
          </a:endParaRPr>
        </a:p>
      </dsp:txBody>
      <dsp:txXfrm>
        <a:off x="3750379" y="2234339"/>
        <a:ext cx="960609" cy="960609"/>
      </dsp:txXfrm>
    </dsp:sp>
    <dsp:sp modelId="{3D11E438-E0BB-43EA-B78B-1C4786C85A48}">
      <dsp:nvSpPr>
        <dsp:cNvPr id="0" name=""/>
        <dsp:cNvSpPr/>
      </dsp:nvSpPr>
      <dsp:spPr>
        <a:xfrm rot="17213922">
          <a:off x="4347524" y="1520589"/>
          <a:ext cx="344468" cy="485041"/>
        </a:xfrm>
        <a:prstGeom prst="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4384175" y="1667036"/>
        <a:ext cx="241128" cy="291025"/>
      </dsp:txXfrm>
    </dsp:sp>
    <dsp:sp modelId="{4E641574-2381-4202-889E-7C899ED02429}">
      <dsp:nvSpPr>
        <dsp:cNvPr id="0" name=""/>
        <dsp:cNvSpPr/>
      </dsp:nvSpPr>
      <dsp:spPr>
        <a:xfrm>
          <a:off x="3155634" y="22137"/>
          <a:ext cx="3352662" cy="1426592"/>
        </a:xfrm>
        <a:prstGeom prst="ellipse">
          <a:avLst/>
        </a:prstGeom>
        <a:solidFill>
          <a:srgbClr val="FF33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Повышение эффективности работы с молодежью, организация отдыха и оздоровление детей, молодежи, развитие физической культуры и спорта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3646620" y="231057"/>
        <a:ext cx="2370690" cy="1008752"/>
      </dsp:txXfrm>
    </dsp:sp>
    <dsp:sp modelId="{8F4CD88E-EC24-49AF-9518-B95A4E0238D0}">
      <dsp:nvSpPr>
        <dsp:cNvPr id="0" name=""/>
        <dsp:cNvSpPr/>
      </dsp:nvSpPr>
      <dsp:spPr>
        <a:xfrm rot="20111310">
          <a:off x="5130159" y="1858486"/>
          <a:ext cx="855714" cy="485041"/>
        </a:xfrm>
        <a:prstGeom prst="rightArrow">
          <a:avLst>
            <a:gd name="adj1" fmla="val 60000"/>
            <a:gd name="adj2" fmla="val 50000"/>
          </a:avLst>
        </a:prstGeom>
        <a:solidFill>
          <a:srgbClr val="FF00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5136875" y="1986025"/>
        <a:ext cx="710202" cy="291025"/>
      </dsp:txXfrm>
    </dsp:sp>
    <dsp:sp modelId="{1CC5EB73-BE0F-496E-A7E5-A6926ADBB25F}">
      <dsp:nvSpPr>
        <dsp:cNvPr id="0" name=""/>
        <dsp:cNvSpPr/>
      </dsp:nvSpPr>
      <dsp:spPr>
        <a:xfrm>
          <a:off x="6143665" y="571505"/>
          <a:ext cx="2130429" cy="1532587"/>
        </a:xfrm>
        <a:prstGeom prst="ellipse">
          <a:avLst/>
        </a:prstGeom>
        <a:solidFill>
          <a:srgbClr val="FF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Обеспечение доступным и комфортным жильем и коммунальными услугами граждан в муниципальном образовании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6455659" y="795947"/>
        <a:ext cx="1506441" cy="1083703"/>
      </dsp:txXfrm>
    </dsp:sp>
    <dsp:sp modelId="{93E0B221-82FB-4241-9408-FD2118B9731E}">
      <dsp:nvSpPr>
        <dsp:cNvPr id="0" name=""/>
        <dsp:cNvSpPr/>
      </dsp:nvSpPr>
      <dsp:spPr>
        <a:xfrm rot="184698">
          <a:off x="5083012" y="2529270"/>
          <a:ext cx="420649" cy="485041"/>
        </a:xfrm>
        <a:prstGeom prst="rightArrow">
          <a:avLst>
            <a:gd name="adj1" fmla="val 60000"/>
            <a:gd name="adj2" fmla="val 50000"/>
          </a:avLst>
        </a:prstGeom>
        <a:solidFill>
          <a:srgbClr val="49D14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5083103" y="2622890"/>
        <a:ext cx="294454" cy="291025"/>
      </dsp:txXfrm>
    </dsp:sp>
    <dsp:sp modelId="{01EB981D-B48E-4A72-B258-ED207A1AC52F}">
      <dsp:nvSpPr>
        <dsp:cNvPr id="0" name=""/>
        <dsp:cNvSpPr/>
      </dsp:nvSpPr>
      <dsp:spPr>
        <a:xfrm>
          <a:off x="5693000" y="2281639"/>
          <a:ext cx="2515909" cy="1158592"/>
        </a:xfrm>
        <a:prstGeom prst="ellipse">
          <a:avLst/>
        </a:prstGeom>
        <a:solidFill>
          <a:srgbClr val="49D14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Защита населения и территории от чрезвычайных ситуаций, обеспечение пожарной безопасности людей на водных объектах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6061446" y="2451311"/>
        <a:ext cx="1779017" cy="819248"/>
      </dsp:txXfrm>
    </dsp:sp>
    <dsp:sp modelId="{20A958FD-4DC2-44E2-B284-DA9C8A40D260}">
      <dsp:nvSpPr>
        <dsp:cNvPr id="0" name=""/>
        <dsp:cNvSpPr/>
      </dsp:nvSpPr>
      <dsp:spPr>
        <a:xfrm rot="8667242">
          <a:off x="2465935" y="3385118"/>
          <a:ext cx="973893" cy="4850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0800000">
        <a:off x="2597889" y="3439829"/>
        <a:ext cx="828381" cy="291025"/>
      </dsp:txXfrm>
    </dsp:sp>
    <dsp:sp modelId="{CD872B7B-5351-4756-BBC9-E585057D1726}">
      <dsp:nvSpPr>
        <dsp:cNvPr id="0" name=""/>
        <dsp:cNvSpPr/>
      </dsp:nvSpPr>
      <dsp:spPr>
        <a:xfrm>
          <a:off x="281889" y="4002695"/>
          <a:ext cx="2295529" cy="1426592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solidFill>
                <a:schemeClr val="tx1"/>
              </a:solidFill>
            </a:rPr>
            <a:t>Профилактика правонарушений</a:t>
          </a:r>
          <a:endParaRPr lang="ru-RU" sz="1100" kern="1200" dirty="0">
            <a:solidFill>
              <a:schemeClr val="tx1"/>
            </a:solidFill>
          </a:endParaRPr>
        </a:p>
      </dsp:txBody>
      <dsp:txXfrm>
        <a:off x="618061" y="4211615"/>
        <a:ext cx="1623185" cy="1008752"/>
      </dsp:txXfrm>
    </dsp:sp>
    <dsp:sp modelId="{DAE7843E-9D3A-4514-87F5-6867A275FF05}">
      <dsp:nvSpPr>
        <dsp:cNvPr id="0" name=""/>
        <dsp:cNvSpPr/>
      </dsp:nvSpPr>
      <dsp:spPr>
        <a:xfrm rot="10458018">
          <a:off x="2397987" y="2614115"/>
          <a:ext cx="820094" cy="485041"/>
        </a:xfrm>
        <a:prstGeom prst="rightArrow">
          <a:avLst>
            <a:gd name="adj1" fmla="val 60000"/>
            <a:gd name="adj2" fmla="val 5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0800000">
        <a:off x="2543139" y="2703897"/>
        <a:ext cx="674582" cy="291025"/>
      </dsp:txXfrm>
    </dsp:sp>
    <dsp:sp modelId="{321BA744-F3C4-41F7-9683-8BD5BEE8A8C3}">
      <dsp:nvSpPr>
        <dsp:cNvPr id="0" name=""/>
        <dsp:cNvSpPr/>
      </dsp:nvSpPr>
      <dsp:spPr>
        <a:xfrm>
          <a:off x="18935" y="2321612"/>
          <a:ext cx="2005888" cy="1426592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Развитие муниципальной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службы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312690" y="2530532"/>
        <a:ext cx="1418378" cy="1008752"/>
      </dsp:txXfrm>
    </dsp:sp>
    <dsp:sp modelId="{65BD8176-6FE6-42F5-B340-C216094EA847}">
      <dsp:nvSpPr>
        <dsp:cNvPr id="0" name=""/>
        <dsp:cNvSpPr/>
      </dsp:nvSpPr>
      <dsp:spPr>
        <a:xfrm rot="12614526">
          <a:off x="2708495" y="1795965"/>
          <a:ext cx="724787" cy="485041"/>
        </a:xfrm>
        <a:prstGeom prst="rightArrow">
          <a:avLst>
            <a:gd name="adj1" fmla="val 60000"/>
            <a:gd name="adj2" fmla="val 50000"/>
          </a:avLst>
        </a:prstGeom>
        <a:solidFill>
          <a:srgbClr val="0000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0800000">
        <a:off x="2844105" y="1929617"/>
        <a:ext cx="579275" cy="291025"/>
      </dsp:txXfrm>
    </dsp:sp>
    <dsp:sp modelId="{662B5C49-BB0E-464C-B8FC-2D2CA3B8956E}">
      <dsp:nvSpPr>
        <dsp:cNvPr id="0" name=""/>
        <dsp:cNvSpPr/>
      </dsp:nvSpPr>
      <dsp:spPr>
        <a:xfrm>
          <a:off x="579387" y="499580"/>
          <a:ext cx="2150715" cy="1426592"/>
        </a:xfrm>
        <a:prstGeom prst="ellipse">
          <a:avLst/>
        </a:prstGeom>
        <a:solidFill>
          <a:srgbClr val="0000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Социальная поддержка граждан</a:t>
          </a:r>
          <a:endParaRPr lang="ru-RU" sz="12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894352" y="708500"/>
        <a:ext cx="1520785" cy="100875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042276" y="1554884"/>
          <a:ext cx="2626027" cy="249950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kern="1200" dirty="0"/>
        </a:p>
      </dsp:txBody>
      <dsp:txXfrm>
        <a:off x="3426849" y="1920928"/>
        <a:ext cx="1856881" cy="1767417"/>
      </dsp:txXfrm>
    </dsp:sp>
    <dsp:sp modelId="{4731EA70-1FA8-49F5-A6BF-4AE9CB97C303}">
      <dsp:nvSpPr>
        <dsp:cNvPr id="0" name=""/>
        <dsp:cNvSpPr/>
      </dsp:nvSpPr>
      <dsp:spPr>
        <a:xfrm rot="16260366">
          <a:off x="4329701" y="1207046"/>
          <a:ext cx="98222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344176" y="1325035"/>
        <a:ext cx="68755" cy="309772"/>
      </dsp:txXfrm>
    </dsp:sp>
    <dsp:sp modelId="{E2EC1D87-F728-458A-8AB1-7A3D78F9D25E}">
      <dsp:nvSpPr>
        <dsp:cNvPr id="0" name=""/>
        <dsp:cNvSpPr/>
      </dsp:nvSpPr>
      <dsp:spPr>
        <a:xfrm>
          <a:off x="3688110" y="3215"/>
          <a:ext cx="1408753" cy="1366646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3894417" y="203356"/>
        <a:ext cx="996139" cy="966364"/>
      </dsp:txXfrm>
    </dsp:sp>
    <dsp:sp modelId="{A0E222DD-64BD-4A89-BBB9-2B80D8318D4A}">
      <dsp:nvSpPr>
        <dsp:cNvPr id="0" name=""/>
        <dsp:cNvSpPr/>
      </dsp:nvSpPr>
      <dsp:spPr>
        <a:xfrm rot="18769081">
          <a:off x="5229958" y="1575222"/>
          <a:ext cx="50611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5232390" y="1684048"/>
        <a:ext cx="35428" cy="309772"/>
      </dsp:txXfrm>
    </dsp:sp>
    <dsp:sp modelId="{73BC26A8-8D0F-45E6-9E3B-37EADD227262}">
      <dsp:nvSpPr>
        <dsp:cNvPr id="0" name=""/>
        <dsp:cNvSpPr/>
      </dsp:nvSpPr>
      <dsp:spPr>
        <a:xfrm>
          <a:off x="5069801" y="612741"/>
          <a:ext cx="1366646" cy="136664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5269942" y="812882"/>
        <a:ext cx="966364" cy="966364"/>
      </dsp:txXfrm>
    </dsp:sp>
    <dsp:sp modelId="{06F93DE9-E67A-4CE1-BC6B-5C458B1137B0}">
      <dsp:nvSpPr>
        <dsp:cNvPr id="0" name=""/>
        <dsp:cNvSpPr/>
      </dsp:nvSpPr>
      <dsp:spPr>
        <a:xfrm rot="10436472">
          <a:off x="5590812" y="2412740"/>
          <a:ext cx="49222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800000">
        <a:off x="5605538" y="2515219"/>
        <a:ext cx="34455" cy="309772"/>
      </dsp:txXfrm>
    </dsp:sp>
    <dsp:sp modelId="{D8B200F5-4D07-49B2-A587-C2FE6CEC49F8}">
      <dsp:nvSpPr>
        <dsp:cNvPr id="0" name=""/>
        <dsp:cNvSpPr/>
      </dsp:nvSpPr>
      <dsp:spPr>
        <a:xfrm>
          <a:off x="5564044" y="1920485"/>
          <a:ext cx="1366646" cy="1366646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5764185" y="2120626"/>
        <a:ext cx="966364" cy="966364"/>
      </dsp:txXfrm>
    </dsp:sp>
    <dsp:sp modelId="{C481485E-E38C-4518-A609-8D1D62CF917B}">
      <dsp:nvSpPr>
        <dsp:cNvPr id="0" name=""/>
        <dsp:cNvSpPr/>
      </dsp:nvSpPr>
      <dsp:spPr>
        <a:xfrm rot="1913411">
          <a:off x="5467814" y="3253877"/>
          <a:ext cx="48739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5468918" y="3353273"/>
        <a:ext cx="34117" cy="309772"/>
      </dsp:txXfrm>
    </dsp:sp>
    <dsp:sp modelId="{0A6C1809-69AA-4BA6-8257-5A11C3557B45}">
      <dsp:nvSpPr>
        <dsp:cNvPr id="0" name=""/>
        <dsp:cNvSpPr/>
      </dsp:nvSpPr>
      <dsp:spPr>
        <a:xfrm>
          <a:off x="5429255" y="3214712"/>
          <a:ext cx="1366646" cy="136664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5629396" y="3414853"/>
        <a:ext cx="966364" cy="966364"/>
      </dsp:txXfrm>
    </dsp:sp>
    <dsp:sp modelId="{FA950D33-9BD9-4D37-A533-789F5554AFB5}">
      <dsp:nvSpPr>
        <dsp:cNvPr id="0" name=""/>
        <dsp:cNvSpPr/>
      </dsp:nvSpPr>
      <dsp:spPr>
        <a:xfrm rot="15833809">
          <a:off x="4428873" y="3699395"/>
          <a:ext cx="99381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800000">
        <a:off x="4445365" y="3817476"/>
        <a:ext cx="69567" cy="309772"/>
      </dsp:txXfrm>
    </dsp:sp>
    <dsp:sp modelId="{EB1C3899-7B42-47CD-912B-DD035472498D}">
      <dsp:nvSpPr>
        <dsp:cNvPr id="0" name=""/>
        <dsp:cNvSpPr/>
      </dsp:nvSpPr>
      <dsp:spPr>
        <a:xfrm>
          <a:off x="3857624" y="3857644"/>
          <a:ext cx="1366646" cy="136664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4057765" y="4057785"/>
        <a:ext cx="966364" cy="966364"/>
      </dsp:txXfrm>
    </dsp:sp>
    <dsp:sp modelId="{DF27FC25-052B-426A-9E06-117E992234F6}">
      <dsp:nvSpPr>
        <dsp:cNvPr id="0" name=""/>
        <dsp:cNvSpPr/>
      </dsp:nvSpPr>
      <dsp:spPr>
        <a:xfrm rot="11709519">
          <a:off x="3011530" y="2190365"/>
          <a:ext cx="58489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800000">
        <a:off x="3028772" y="2295917"/>
        <a:ext cx="40942" cy="309772"/>
      </dsp:txXfrm>
    </dsp:sp>
    <dsp:sp modelId="{EDA34655-9131-4731-957F-5382F53A0660}">
      <dsp:nvSpPr>
        <dsp:cNvPr id="0" name=""/>
        <dsp:cNvSpPr/>
      </dsp:nvSpPr>
      <dsp:spPr>
        <a:xfrm>
          <a:off x="1643047" y="1571641"/>
          <a:ext cx="1366646" cy="1366646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1843188" y="1771782"/>
        <a:ext cx="966364" cy="966364"/>
      </dsp:txXfrm>
    </dsp:sp>
    <dsp:sp modelId="{553B84E4-4A31-43DB-B3BF-8E8EF2B79F2D}">
      <dsp:nvSpPr>
        <dsp:cNvPr id="0" name=""/>
        <dsp:cNvSpPr/>
      </dsp:nvSpPr>
      <dsp:spPr>
        <a:xfrm rot="3119782">
          <a:off x="3572250" y="1549839"/>
          <a:ext cx="8533" cy="51628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3572742" y="1652088"/>
        <a:ext cx="5973" cy="309772"/>
      </dsp:txXfrm>
    </dsp:sp>
    <dsp:sp modelId="{E0AC84DD-2093-416F-85DE-E547FE520660}">
      <dsp:nvSpPr>
        <dsp:cNvPr id="0" name=""/>
        <dsp:cNvSpPr/>
      </dsp:nvSpPr>
      <dsp:spPr>
        <a:xfrm>
          <a:off x="2477569" y="592754"/>
          <a:ext cx="1366646" cy="1366646"/>
        </a:xfrm>
        <a:prstGeom prst="ellipse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2677710" y="792895"/>
        <a:ext cx="966364" cy="9663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Верхний колонтитул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Дата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875332-9ADA-43C1-B43D-839AE8C4DCB5}" type="datetimeFigureOut">
              <a:rPr lang="ru-RU"/>
              <a:pPr>
                <a:defRPr/>
              </a:pPr>
              <a:t>01.12.2023</a:t>
            </a:fld>
            <a:endParaRPr lang="ru-RU"/>
          </a:p>
        </p:txBody>
      </p:sp>
      <p:sp>
        <p:nvSpPr>
          <p:cNvPr id="33796" name="Образ слайда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Заметки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Нижний колонтитул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Номер слайда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1AA55F0-A498-4391-9C92-2D76F16315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18574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A55F0-A498-4391-9C92-2D76F1631534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AA55F0-A498-4391-9C92-2D76F1631534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80049D7A-D6F5-4A22-906D-BCB0D1C72E21}" type="datetimeFigureOut">
              <a:rPr lang="ru-RU" smtClean="0"/>
              <a:pPr>
                <a:defRPr/>
              </a:pPr>
              <a:t>01.12.2023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36AC8C7-7498-4ED3-9F0E-D6D2632D0D4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C02C5E-B0A0-4910-929D-54E9A185772C}" type="datetimeFigureOut">
              <a:rPr lang="ru-RU" smtClean="0"/>
              <a:pPr>
                <a:defRPr/>
              </a:pPr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8F87F5-1AC9-4929-8506-F16FDB68FDB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35E284-6B0C-4152-A807-32C720E131E8}" type="datetimeFigureOut">
              <a:rPr lang="ru-RU" smtClean="0"/>
              <a:pPr>
                <a:defRPr/>
              </a:pPr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6154A-F27A-4693-8765-721BA904A96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DA4BFE-1780-4DE2-9E54-B2B8956479BE}" type="datetimeFigureOut">
              <a:rPr lang="ru-RU" smtClean="0"/>
              <a:pPr>
                <a:defRPr/>
              </a:pPr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B0EEE-C4FF-4350-8C1D-60C7C976835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7E4913-8A9D-4859-992E-0883C80BB6C9}" type="datetimeFigureOut">
              <a:rPr lang="ru-RU" smtClean="0"/>
              <a:pPr>
                <a:defRPr/>
              </a:pPr>
              <a:t>01.12.2023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83F6D7-C760-41ED-869B-CAFF5EA9E8A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F81DB1-9EA4-422F-99CB-1F717E9C3F82}" type="datetimeFigureOut">
              <a:rPr lang="ru-RU" smtClean="0"/>
              <a:pPr>
                <a:defRPr/>
              </a:pPr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9C6AA-ACE5-4796-B771-2D2245B730C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754781BD-31C1-4DEB-917C-DAB176FBB31B}" type="datetimeFigureOut">
              <a:rPr lang="ru-RU" smtClean="0"/>
              <a:pPr>
                <a:defRPr/>
              </a:pPr>
              <a:t>01.12.2023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F64A1225-C4D5-4F47-83D8-2649E55D83D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2223774B-E2AB-4811-B633-4B92CA81A59E}" type="datetimeFigureOut">
              <a:rPr lang="ru-RU" smtClean="0"/>
              <a:pPr>
                <a:defRPr/>
              </a:pPr>
              <a:t>01.12.2023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9A978492-83D8-48AB-B083-F3B21D21E28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D18267-AE33-47B5-89F1-E99602BF6495}" type="datetimeFigureOut">
              <a:rPr lang="ru-RU" smtClean="0"/>
              <a:pPr>
                <a:defRPr/>
              </a:pPr>
              <a:t>01.12.2023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BA17F-139A-4717-96BB-7CA9C88689E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172E4A-914D-407A-936E-0DA01E592B6B}" type="datetimeFigureOut">
              <a:rPr lang="ru-RU" smtClean="0"/>
              <a:pPr>
                <a:defRPr/>
              </a:pPr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673EBB-76FD-4DCE-AF25-3A5CF8DA50A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D24849-7071-46CB-B879-A9DA7CAA952A}" type="datetimeFigureOut">
              <a:rPr lang="ru-RU" smtClean="0"/>
              <a:pPr>
                <a:defRPr/>
              </a:pPr>
              <a:t>01.12.2023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7AB216-FD8A-4A1B-841D-58942A544BE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9B3C295D-8D12-44DF-96E2-5C33573B608C}" type="datetimeFigureOut">
              <a:rPr lang="ru-RU" smtClean="0"/>
              <a:pPr>
                <a:defRPr/>
              </a:pPr>
              <a:t>01.12.2023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70242C8-5C05-4CF4-A3DA-430F86CD91B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3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12" Type="http://schemas.openxmlformats.org/officeDocument/2006/relationships/image" Target="../media/image52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11" Type="http://schemas.openxmlformats.org/officeDocument/2006/relationships/image" Target="../media/image51.jpeg"/><Relationship Id="rId5" Type="http://schemas.openxmlformats.org/officeDocument/2006/relationships/image" Target="../media/image45.pn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26" Type="http://schemas.microsoft.com/office/2007/relationships/diagramDrawing" Target="../diagrams/drawing6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34" Type="http://schemas.openxmlformats.org/officeDocument/2006/relationships/diagramQuickStyle" Target="../diagrams/quickStyle8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5" Type="http://schemas.openxmlformats.org/officeDocument/2006/relationships/diagramColors" Target="../diagrams/colors6.xml"/><Relationship Id="rId33" Type="http://schemas.openxmlformats.org/officeDocument/2006/relationships/diagramLayout" Target="../diagrams/layout8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29" Type="http://schemas.openxmlformats.org/officeDocument/2006/relationships/diagramQuickStyle" Target="../diagrams/quickStyle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24" Type="http://schemas.openxmlformats.org/officeDocument/2006/relationships/diagramQuickStyle" Target="../diagrams/quickStyle6.xml"/><Relationship Id="rId32" Type="http://schemas.openxmlformats.org/officeDocument/2006/relationships/diagramData" Target="../diagrams/data8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23" Type="http://schemas.openxmlformats.org/officeDocument/2006/relationships/diagramLayout" Target="../diagrams/layout6.xml"/><Relationship Id="rId28" Type="http://schemas.openxmlformats.org/officeDocument/2006/relationships/diagramLayout" Target="../diagrams/layout7.xml"/><Relationship Id="rId36" Type="http://schemas.microsoft.com/office/2007/relationships/diagramDrawing" Target="../diagrams/drawing8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31" Type="http://schemas.microsoft.com/office/2007/relationships/diagramDrawing" Target="../diagrams/drawing7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Relationship Id="rId22" Type="http://schemas.openxmlformats.org/officeDocument/2006/relationships/diagramData" Target="../diagrams/data6.xml"/><Relationship Id="rId27" Type="http://schemas.openxmlformats.org/officeDocument/2006/relationships/diagramData" Target="../diagrams/data7.xml"/><Relationship Id="rId30" Type="http://schemas.openxmlformats.org/officeDocument/2006/relationships/diagramColors" Target="../diagrams/colors7.xml"/><Relationship Id="rId35" Type="http://schemas.openxmlformats.org/officeDocument/2006/relationships/diagramColors" Target="../diagrams/colors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13" Type="http://schemas.openxmlformats.org/officeDocument/2006/relationships/image" Target="../media/image68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12" Type="http://schemas.openxmlformats.org/officeDocument/2006/relationships/image" Target="../media/image67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11" Type="http://schemas.openxmlformats.org/officeDocument/2006/relationships/image" Target="../media/image66.jpeg"/><Relationship Id="rId5" Type="http://schemas.openxmlformats.org/officeDocument/2006/relationships/image" Target="../media/image60.png"/><Relationship Id="rId10" Type="http://schemas.openxmlformats.org/officeDocument/2006/relationships/image" Target="../media/image65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13" Type="http://schemas.openxmlformats.org/officeDocument/2006/relationships/image" Target="../media/image75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69.jpeg"/><Relationship Id="rId12" Type="http://schemas.openxmlformats.org/officeDocument/2006/relationships/image" Target="../media/image74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openxmlformats.org/officeDocument/2006/relationships/image" Target="../media/image73.png"/><Relationship Id="rId5" Type="http://schemas.openxmlformats.org/officeDocument/2006/relationships/diagramColors" Target="../diagrams/colors9.xml"/><Relationship Id="rId15" Type="http://schemas.openxmlformats.org/officeDocument/2006/relationships/image" Target="../media/image76.jpeg"/><Relationship Id="rId10" Type="http://schemas.openxmlformats.org/officeDocument/2006/relationships/image" Target="../media/image72.jpe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71.jpeg"/><Relationship Id="rId1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6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Заголовок 1"/>
          <p:cNvPicPr>
            <a:picLocks noGrp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5728"/>
            <a:ext cx="9144000" cy="207167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 bwMode="black">
          <a:xfrm>
            <a:off x="428596" y="2357430"/>
            <a:ext cx="84296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 к проекту решения Собрания депутатов Первоавгустовского сельсовета Дмитриевского района Курской области</a:t>
            </a:r>
            <a:b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</a:rPr>
              <a:t> «О бюджете муниципального образования «Первоавгустовский сельсовет» Дмитриевского района Курской области на 2024 год и на плановый период 2025 и 2026 годов»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</a:rPr>
            </a:br>
            <a:endParaRPr lang="ru-RU" sz="3200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64096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ГРАЖДАНИН, </a:t>
            </a:r>
          </a:p>
          <a:p>
            <a:pPr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ЕГО УЧАСТИЕ В БЮДЖЕТНОМ ПРОЦЕССЕ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547813" y="1928813"/>
            <a:ext cx="58324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Помогает формировать доходную часть бюджета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1835150" y="4110038"/>
            <a:ext cx="52578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500" dirty="0">
                <a:solidFill>
                  <a:schemeClr val="accent1">
                    <a:lumMod val="75000"/>
                  </a:schemeClr>
                </a:solidFill>
              </a:rPr>
              <a:t>Получает социальные гарантии (образование, здравоохранение, жилищно-коммунальное хозяйство, культура, физическая культура и спорт, социальные льготы и другие направления социальных гарантий населению) – расходная часть бюджета 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338388" y="1196975"/>
            <a:ext cx="4249737" cy="792163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500" dirty="0"/>
              <a:t>ГРАЖДАНИН </a:t>
            </a:r>
          </a:p>
          <a:p>
            <a:pPr>
              <a:defRPr/>
            </a:pPr>
            <a:r>
              <a:rPr lang="ru-RU" sz="1500" dirty="0"/>
              <a:t>как налогоплательщик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338388" y="3294063"/>
            <a:ext cx="4249737" cy="792162"/>
          </a:xfrm>
          <a:prstGeom prst="downArrowCallout">
            <a:avLst>
              <a:gd name="adj1" fmla="val 100522"/>
              <a:gd name="adj2" fmla="val 9297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500" dirty="0"/>
              <a:t>ГРАЖДАНИН </a:t>
            </a:r>
          </a:p>
          <a:p>
            <a:pPr>
              <a:defRPr/>
            </a:pPr>
            <a:r>
              <a:rPr lang="ru-RU" sz="1500" dirty="0"/>
              <a:t>как получатель социальных гарантий</a:t>
            </a:r>
          </a:p>
        </p:txBody>
      </p:sp>
      <p:pic>
        <p:nvPicPr>
          <p:cNvPr id="13319" name="Picture 2" descr="C:\Users\Public\Pictures\Sample Pictures\12932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6325" y="2252663"/>
            <a:ext cx="42418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3" descr="C:\Users\Public\Pictures\Sample Pictures\здр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88" y="3990975"/>
            <a:ext cx="614362" cy="6365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4" descr="C:\Users\Public\Pictures\Sample Pictures\обра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988" y="5187950"/>
            <a:ext cx="614362" cy="6413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5" descr="C:\Users\Public\Pictures\Sample Pictures\культ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0950" y="3990975"/>
            <a:ext cx="635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6" descr="C:\Users\Public\Pictures\Sample Pictures\жкх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5187950"/>
            <a:ext cx="617538" cy="641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7" descr="C:\Users\Public\Pictures\Sample Pictures\спорт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4618038"/>
            <a:ext cx="569913" cy="5699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8" descr="C:\Users\Public\Pictures\Sample Pictures\обр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4581525"/>
            <a:ext cx="671512" cy="6064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6" name="TextBox 6"/>
          <p:cNvSpPr txBox="1">
            <a:spLocks noChangeArrowheads="1"/>
          </p:cNvSpPr>
          <p:nvPr/>
        </p:nvSpPr>
        <p:spPr bwMode="auto">
          <a:xfrm>
            <a:off x="323850" y="5829300"/>
            <a:ext cx="86407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1300" dirty="0">
                <a:solidFill>
                  <a:schemeClr val="accent1">
                    <a:lumMod val="75000"/>
                  </a:schemeClr>
                </a:solidFill>
              </a:rPr>
              <a:t>Граждане – как налогоплательщики, и как потребители муниципальных услуг – должны быть уверены в том, что передаваемые ими в распоряжение муниципального образования средства используются прозрачно и эффективно, приносят конкретные результаты как для общества в целом, так и для каждой семьи, для каждого человека</a:t>
            </a:r>
            <a:endParaRPr lang="ru-RU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ublic\Pictures\Sample Pictures\пуб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07505" y="1412776"/>
            <a:ext cx="8991946" cy="5445224"/>
          </a:xfrm>
          <a:prstGeom prst="rect">
            <a:avLst/>
          </a:prstGeom>
          <a:noFill/>
          <a:effectLst>
            <a:softEdge rad="635000"/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242467" y="548680"/>
            <a:ext cx="885698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700" dirty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ВОЗМОЖНОСТИ ВЛИЯНИЯ ГРАЖДАНИНА</a:t>
            </a:r>
          </a:p>
          <a:p>
            <a:pPr>
              <a:defRPr/>
            </a:pPr>
            <a:r>
              <a:rPr lang="ru-RU" sz="2700" dirty="0">
                <a:solidFill>
                  <a:schemeClr val="bg2">
                    <a:lumMod val="2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 НА СОСТАВ БЮДЖЕТА</a:t>
            </a:r>
          </a:p>
        </p:txBody>
      </p:sp>
      <p:grpSp>
        <p:nvGrpSpPr>
          <p:cNvPr id="14340" name="Группа 1"/>
          <p:cNvGrpSpPr>
            <a:grpSpLocks/>
          </p:cNvGrpSpPr>
          <p:nvPr/>
        </p:nvGrpSpPr>
        <p:grpSpPr bwMode="auto">
          <a:xfrm>
            <a:off x="250825" y="1628775"/>
            <a:ext cx="5905500" cy="4349750"/>
            <a:chOff x="1134422" y="1918726"/>
            <a:chExt cx="4618227" cy="4060210"/>
          </a:xfrm>
        </p:grpSpPr>
        <p:sp>
          <p:nvSpPr>
            <p:cNvPr id="5" name="Полилиния 4"/>
            <p:cNvSpPr/>
            <p:nvPr/>
          </p:nvSpPr>
          <p:spPr>
            <a:xfrm>
              <a:off x="1699286" y="1918726"/>
              <a:ext cx="4053363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  <a:solidFill>
              <a:srgbClr val="92D05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79950" tIns="57151" rIns="106680" bIns="57151" anchor="ctr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Публичные обсуждения  муниципальных программ  </a:t>
              </a:r>
              <a:r>
                <a:rPr lang="ru-RU" sz="1500" dirty="0" smtClean="0">
                  <a:solidFill>
                    <a:schemeClr val="bg2">
                      <a:lumMod val="25000"/>
                    </a:schemeClr>
                  </a:solidFill>
                </a:rPr>
                <a:t>муниципального образования «Первоавгустовский сельсовет» Дмитриевского района Курской области</a:t>
              </a:r>
              <a:endParaRPr lang="ru-RU" sz="1500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rgbClr val="FFFFFF"/>
                  </a:solidFill>
                </a:rPr>
                <a:t> </a:t>
              </a:r>
              <a:r>
                <a:rPr lang="ru-RU" sz="1500" dirty="0" smtClean="0">
                  <a:solidFill>
                    <a:srgbClr val="FFFFFF"/>
                  </a:solidFill>
                </a:rPr>
                <a:t> </a:t>
              </a:r>
              <a:endParaRPr lang="ru-RU" sz="1500" dirty="0">
                <a:solidFill>
                  <a:srgbClr val="FFFFFF"/>
                </a:solidFill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1134422" y="1918726"/>
              <a:ext cx="1128487" cy="1129153"/>
            </a:xfrm>
            <a:prstGeom prst="ellipse">
              <a:avLst/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 6"/>
            <p:cNvSpPr/>
            <p:nvPr/>
          </p:nvSpPr>
          <p:spPr>
            <a:xfrm rot="21600000">
              <a:off x="1699286" y="3384255"/>
              <a:ext cx="4053363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79950" tIns="57150" rIns="106680" bIns="57150" anchor="ctr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Публичные слушания по проекту бюджета муниципального </a:t>
              </a:r>
              <a:r>
                <a:rPr lang="ru-RU" sz="1500" dirty="0" smtClean="0">
                  <a:solidFill>
                    <a:schemeClr val="bg2">
                      <a:lumMod val="25000"/>
                    </a:schemeClr>
                  </a:solidFill>
                </a:rPr>
                <a:t>образования «Первоавгустовский сельсовет» Дмитриевского района Курской области(проходят </a:t>
              </a: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ежегодно </a:t>
              </a:r>
              <a:r>
                <a:rPr lang="ru-RU" sz="1500" dirty="0" smtClean="0">
                  <a:solidFill>
                    <a:schemeClr val="bg2">
                      <a:lumMod val="25000"/>
                    </a:schemeClr>
                  </a:solidFill>
                </a:rPr>
                <a:t>в ноябре-декабре</a:t>
              </a: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)</a:t>
              </a:r>
            </a:p>
          </p:txBody>
        </p:sp>
        <p:sp>
          <p:nvSpPr>
            <p:cNvPr id="8" name="Овал 7"/>
            <p:cNvSpPr/>
            <p:nvPr/>
          </p:nvSpPr>
          <p:spPr>
            <a:xfrm>
              <a:off x="1134422" y="3384255"/>
              <a:ext cx="1128487" cy="1129153"/>
            </a:xfrm>
            <a:prstGeom prst="ellipse">
              <a:avLst/>
            </a:prstGeom>
            <a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 rot="21600000">
              <a:off x="1699286" y="4849783"/>
              <a:ext cx="4053363" cy="1129153"/>
            </a:xfrm>
            <a:custGeom>
              <a:avLst/>
              <a:gdLst>
                <a:gd name="connsiteX0" fmla="*/ 0 w 4053840"/>
                <a:gd name="connsiteY0" fmla="*/ 0 h 1128772"/>
                <a:gd name="connsiteX1" fmla="*/ 3489454 w 4053840"/>
                <a:gd name="connsiteY1" fmla="*/ 0 h 1128772"/>
                <a:gd name="connsiteX2" fmla="*/ 4053840 w 4053840"/>
                <a:gd name="connsiteY2" fmla="*/ 564386 h 1128772"/>
                <a:gd name="connsiteX3" fmla="*/ 3489454 w 4053840"/>
                <a:gd name="connsiteY3" fmla="*/ 1128772 h 1128772"/>
                <a:gd name="connsiteX4" fmla="*/ 0 w 4053840"/>
                <a:gd name="connsiteY4" fmla="*/ 1128772 h 1128772"/>
                <a:gd name="connsiteX5" fmla="*/ 0 w 4053840"/>
                <a:gd name="connsiteY5" fmla="*/ 0 h 112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3840" h="1128772">
                  <a:moveTo>
                    <a:pt x="4053840" y="1128771"/>
                  </a:moveTo>
                  <a:lnTo>
                    <a:pt x="564386" y="1128771"/>
                  </a:lnTo>
                  <a:lnTo>
                    <a:pt x="0" y="564386"/>
                  </a:lnTo>
                  <a:lnTo>
                    <a:pt x="564386" y="1"/>
                  </a:lnTo>
                  <a:lnTo>
                    <a:pt x="4053840" y="1"/>
                  </a:lnTo>
                  <a:lnTo>
                    <a:pt x="4053840" y="1128771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779950" tIns="57151" rIns="106680" bIns="57150" anchor="ctr"/>
            <a:lstStyle/>
            <a:p>
              <a:pPr defTabSz="6667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500" dirty="0">
                  <a:solidFill>
                    <a:schemeClr val="bg2">
                      <a:lumMod val="25000"/>
                    </a:schemeClr>
                  </a:solidFill>
                </a:rPr>
                <a:t>Публичные слушания по отчету об исполнении бюджета </a:t>
              </a:r>
              <a:r>
                <a:rPr lang="ru-RU" sz="1400" dirty="0">
                  <a:solidFill>
                    <a:schemeClr val="bg2">
                      <a:lumMod val="25000"/>
                    </a:schemeClr>
                  </a:solidFill>
                </a:rPr>
                <a:t>муниципального </a:t>
              </a:r>
              <a:r>
                <a:rPr lang="ru-RU" sz="1400" dirty="0" smtClean="0">
                  <a:solidFill>
                    <a:schemeClr val="bg2">
                      <a:lumMod val="25000"/>
                    </a:schemeClr>
                  </a:solidFill>
                </a:rPr>
                <a:t>образования «Первоавгустовский сельсовет» Дмитриевского района Курской области</a:t>
              </a:r>
              <a:endParaRPr lang="ru-RU" sz="14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1134422" y="4849783"/>
              <a:ext cx="1128487" cy="1129153"/>
            </a:xfrm>
            <a:prstGeom prst="ellipse">
              <a:avLst/>
            </a:prstGeom>
            <a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2053" name="Picture 5" descr="C:\Users\Public\Pictures\Sample Pictures\обращ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3501008"/>
            <a:ext cx="1279928" cy="976672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127000"/>
          </a:effectLst>
          <a:extLst/>
        </p:spPr>
      </p:pic>
      <p:pic>
        <p:nvPicPr>
          <p:cNvPr id="2054" name="Picture 6" descr="C:\Users\Public\Pictures\Sample Pictures\пуб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2081" y="2348880"/>
            <a:ext cx="1416263" cy="967544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63500"/>
          </a:effectLst>
          <a:extLst/>
        </p:spPr>
      </p:pic>
      <p:pic>
        <p:nvPicPr>
          <p:cNvPr id="2055" name="Picture 7" descr="C:\Users\Public\Pictures\Sample Pictures\обр гражд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635" y="4653136"/>
            <a:ext cx="1463154" cy="936104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softEdge rad="127000"/>
          </a:effectLst>
          <a:extLst/>
        </p:spPr>
      </p:pic>
      <p:pic>
        <p:nvPicPr>
          <p:cNvPr id="13329" name="Picture 17" descr="img_039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388" y="4652963"/>
            <a:ext cx="1585912" cy="14398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330" name="Picture 18" descr="img_038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388" y="3068638"/>
            <a:ext cx="1584325" cy="14398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331" name="Picture 19" descr="dd71be82f5efa400aa2c452df2b90bf8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3500438"/>
            <a:ext cx="1223962" cy="9747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3333" name="Picture 21" descr="_dsc0015_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9388" y="1557338"/>
            <a:ext cx="1584325" cy="13382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кругленный прямоугольник 3"/>
          <p:cNvSpPr>
            <a:spLocks noChangeArrowheads="1"/>
          </p:cNvSpPr>
          <p:nvPr/>
        </p:nvSpPr>
        <p:spPr bwMode="auto">
          <a:xfrm>
            <a:off x="395288" y="1714489"/>
            <a:ext cx="8208962" cy="1285884"/>
          </a:xfrm>
          <a:prstGeom prst="roundRect">
            <a:avLst>
              <a:gd name="adj" fmla="val 11236"/>
            </a:avLst>
          </a:prstGeom>
          <a:blipFill>
            <a:blip r:embed="rId2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Проект бюджета муниципального </a:t>
            </a:r>
            <a:r>
              <a:rPr lang="ru-RU" altLang="ru-RU" sz="20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образования «Первоавгустовский сельсовет» Дмитриевского района Курской области составляется </a:t>
            </a: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и утверждается сроком на три года — очередной финансовый год и плановый период</a:t>
            </a:r>
            <a:r>
              <a:rPr lang="ru-RU" altLang="ru-RU" sz="2000" b="1" dirty="0">
                <a:solidFill>
                  <a:srgbClr val="7E5A00"/>
                </a:solidFill>
                <a:latin typeface="Constantia" pitchFamily="18" charset="0"/>
              </a:rPr>
              <a:t>.</a:t>
            </a:r>
          </a:p>
        </p:txBody>
      </p:sp>
      <p:sp>
        <p:nvSpPr>
          <p:cNvPr id="25616" name="Text Box 5"/>
          <p:cNvSpPr txBox="1">
            <a:spLocks noChangeArrowheads="1"/>
          </p:cNvSpPr>
          <p:nvPr/>
        </p:nvSpPr>
        <p:spPr bwMode="auto">
          <a:xfrm>
            <a:off x="142844" y="357166"/>
            <a:ext cx="8750300" cy="115313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en-US" sz="26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На </a:t>
            </a:r>
            <a:r>
              <a:rPr lang="en-US" altLang="ru-RU" sz="26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 </a:t>
            </a:r>
            <a:r>
              <a:rPr lang="ru-RU" altLang="en-US" sz="26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чем основывается </a:t>
            </a:r>
            <a:r>
              <a:rPr lang="en-US" altLang="ru-RU" sz="26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 </a:t>
            </a:r>
            <a:r>
              <a:rPr lang="ru-RU" altLang="en-US" sz="2600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проект  бюджета муниципального  образования «Первоавгустовский сельсовет»?</a:t>
            </a:r>
            <a:endParaRPr lang="ru-RU" altLang="en-US" sz="2600" dirty="0">
              <a:solidFill>
                <a:schemeClr val="bg2">
                  <a:lumMod val="25000"/>
                </a:schemeClr>
              </a:solidFill>
              <a:latin typeface="Constantia" pitchFamily="18" charset="0"/>
            </a:endParaRPr>
          </a:p>
        </p:txBody>
      </p:sp>
      <p:sp>
        <p:nvSpPr>
          <p:cNvPr id="11268" name="Скругленный прямоугольник 4"/>
          <p:cNvSpPr>
            <a:spLocks noChangeArrowheads="1"/>
          </p:cNvSpPr>
          <p:nvPr/>
        </p:nvSpPr>
        <p:spPr bwMode="auto">
          <a:xfrm>
            <a:off x="357158" y="4643446"/>
            <a:ext cx="1428760" cy="2016125"/>
          </a:xfrm>
          <a:prstGeom prst="roundRect">
            <a:avLst>
              <a:gd name="adj" fmla="val 11236"/>
            </a:avLst>
          </a:prstGeom>
          <a:blipFill>
            <a:blip r:embed="rId4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Бюджетном послании Президента Российской Федерации</a:t>
            </a:r>
            <a:endParaRPr lang="ru-RU" alt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</a:endParaRPr>
          </a:p>
        </p:txBody>
      </p:sp>
      <p:grpSp>
        <p:nvGrpSpPr>
          <p:cNvPr id="15365" name="Group 7"/>
          <p:cNvGrpSpPr>
            <a:grpSpLocks/>
          </p:cNvGrpSpPr>
          <p:nvPr/>
        </p:nvGrpSpPr>
        <p:grpSpPr bwMode="auto">
          <a:xfrm>
            <a:off x="179388" y="3141663"/>
            <a:ext cx="8772525" cy="754062"/>
            <a:chOff x="0" y="0"/>
            <a:chExt cx="5526" cy="353"/>
          </a:xfrm>
        </p:grpSpPr>
        <p:pic>
          <p:nvPicPr>
            <p:cNvPr id="15374" name="Скругленный прямоугольник 5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4" name="Text Box 9"/>
            <p:cNvSpPr txBox="1">
              <a:spLocks noChangeArrowheads="1"/>
            </p:cNvSpPr>
            <p:nvPr/>
          </p:nvSpPr>
          <p:spPr bwMode="auto">
            <a:xfrm>
              <a:off x="30" y="31"/>
              <a:ext cx="5469" cy="298"/>
            </a:xfrm>
            <a:prstGeom prst="rect">
              <a:avLst/>
            </a:prstGeom>
            <a:blipFill>
              <a:blip r:embed="rId6" cstate="print"/>
              <a:tile tx="0" ty="0" sx="100000" sy="100000" flip="none" algn="tl"/>
            </a:blip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Составление </a:t>
              </a:r>
              <a:r>
                <a:rPr lang="ru-RU" altLang="ru-RU" sz="2100" b="1" i="1" dirty="0" smtClean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проекта </a:t>
              </a: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бюджета </a:t>
              </a:r>
              <a:r>
                <a:rPr lang="ru-RU" altLang="ru-RU" sz="2100" b="1" i="1" dirty="0" smtClean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муниципального образования основывается </a:t>
              </a:r>
              <a:r>
                <a:rPr lang="ru-RU" altLang="ru-RU" sz="2100" b="1" i="1" dirty="0">
                  <a:solidFill>
                    <a:schemeClr val="bg2">
                      <a:lumMod val="25000"/>
                    </a:schemeClr>
                  </a:solidFill>
                  <a:latin typeface="Constantia" pitchFamily="18" charset="0"/>
                </a:rPr>
                <a:t>на</a:t>
              </a:r>
              <a:endParaRPr lang="ru-RU" altLang="ru-RU" sz="2100" b="1" dirty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endParaRPr>
            </a:p>
          </p:txBody>
        </p:sp>
      </p:grpSp>
      <p:sp>
        <p:nvSpPr>
          <p:cNvPr id="11270" name="Скругленный прямоугольник 7"/>
          <p:cNvSpPr>
            <a:spLocks noChangeArrowheads="1"/>
          </p:cNvSpPr>
          <p:nvPr/>
        </p:nvSpPr>
        <p:spPr bwMode="auto">
          <a:xfrm>
            <a:off x="2000233" y="4652963"/>
            <a:ext cx="2214578" cy="2016125"/>
          </a:xfrm>
          <a:prstGeom prst="roundRect">
            <a:avLst>
              <a:gd name="adj" fmla="val 11236"/>
            </a:avLst>
          </a:prstGeom>
          <a:blipFill>
            <a:blip r:embed="rId7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политики Первоавгустовского сельсовета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1" name="Скругленный прямоугольник 9"/>
          <p:cNvSpPr>
            <a:spLocks noChangeArrowheads="1"/>
          </p:cNvSpPr>
          <p:nvPr/>
        </p:nvSpPr>
        <p:spPr bwMode="auto">
          <a:xfrm>
            <a:off x="4357686" y="4643446"/>
            <a:ext cx="2214578" cy="2016125"/>
          </a:xfrm>
          <a:prstGeom prst="roundRect">
            <a:avLst>
              <a:gd name="adj" fmla="val 11236"/>
            </a:avLst>
          </a:prstGeom>
          <a:blipFill>
            <a:blip r:embed="rId8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Прогнозе социально-экономического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развития Первоавгустовского сельсовета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2" name="Скругленный прямоугольник 10"/>
          <p:cNvSpPr>
            <a:spLocks noChangeArrowheads="1"/>
          </p:cNvSpPr>
          <p:nvPr/>
        </p:nvSpPr>
        <p:spPr bwMode="auto">
          <a:xfrm>
            <a:off x="6715140" y="4643446"/>
            <a:ext cx="2285984" cy="2016125"/>
          </a:xfrm>
          <a:prstGeom prst="roundRect">
            <a:avLst>
              <a:gd name="adj" fmla="val 11236"/>
            </a:avLst>
          </a:prstGeom>
          <a:blipFill>
            <a:blip r:embed="rId9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alt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 </a:t>
            </a:r>
            <a:r>
              <a:rPr lang="ru-RU" alt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«Первоавгустовский сельсовет» Дмитриевского района</a:t>
            </a:r>
            <a:endParaRPr lang="ru-RU" alt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4" name="Стрелка вправо 13"/>
          <p:cNvSpPr>
            <a:spLocks noChangeArrowheads="1"/>
          </p:cNvSpPr>
          <p:nvPr/>
        </p:nvSpPr>
        <p:spPr bwMode="auto">
          <a:xfrm rot="5400000">
            <a:off x="2711438" y="3935411"/>
            <a:ext cx="792163" cy="642941"/>
          </a:xfrm>
          <a:prstGeom prst="rightArrow">
            <a:avLst>
              <a:gd name="adj1" fmla="val 50000"/>
              <a:gd name="adj2" fmla="val 32358"/>
            </a:avLst>
          </a:prstGeom>
          <a:blipFill>
            <a:blip r:embed="rId10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5" name="Стрелка вправо 14"/>
          <p:cNvSpPr>
            <a:spLocks noChangeArrowheads="1"/>
          </p:cNvSpPr>
          <p:nvPr/>
        </p:nvSpPr>
        <p:spPr bwMode="auto">
          <a:xfrm rot="5400000">
            <a:off x="5036346" y="3964786"/>
            <a:ext cx="785820" cy="571504"/>
          </a:xfrm>
          <a:prstGeom prst="rightArrow">
            <a:avLst>
              <a:gd name="adj1" fmla="val 50000"/>
              <a:gd name="adj2" fmla="val 32360"/>
            </a:avLst>
          </a:prstGeom>
          <a:blipFill>
            <a:blip r:embed="rId11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1276" name="Стрелка вправо 15"/>
          <p:cNvSpPr>
            <a:spLocks noChangeArrowheads="1"/>
          </p:cNvSpPr>
          <p:nvPr/>
        </p:nvSpPr>
        <p:spPr bwMode="auto">
          <a:xfrm rot="5400000">
            <a:off x="7430303" y="4002892"/>
            <a:ext cx="792163" cy="507979"/>
          </a:xfrm>
          <a:prstGeom prst="rightArrow">
            <a:avLst>
              <a:gd name="adj1" fmla="val 50000"/>
              <a:gd name="adj2" fmla="val 28197"/>
            </a:avLst>
          </a:prstGeom>
          <a:blipFill>
            <a:blip r:embed="rId12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  <p:sp>
        <p:nvSpPr>
          <p:cNvPr id="18" name="Стрелка вправо 11"/>
          <p:cNvSpPr>
            <a:spLocks noChangeArrowheads="1"/>
          </p:cNvSpPr>
          <p:nvPr/>
        </p:nvSpPr>
        <p:spPr bwMode="auto">
          <a:xfrm rot="5400000">
            <a:off x="673869" y="3969544"/>
            <a:ext cx="795335" cy="571503"/>
          </a:xfrm>
          <a:prstGeom prst="rightArrow">
            <a:avLst>
              <a:gd name="adj1" fmla="val 50000"/>
              <a:gd name="adj2" fmla="val 28197"/>
            </a:avLst>
          </a:prstGeom>
          <a:blipFill>
            <a:blip r:embed="rId13" cstate="print"/>
            <a:tile tx="0" ty="0" sx="100000" sy="100000" flip="none" algn="tl"/>
          </a:blip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10800000" vert="eaVert" anchor="ctr"/>
          <a:lstStyle/>
          <a:p>
            <a:pPr eaLnBrk="1" hangingPunct="1">
              <a:defRPr/>
            </a:pPr>
            <a:endParaRPr lang="ru-RU" altLang="ru-RU">
              <a:solidFill>
                <a:srgbClr val="FFD25D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714348" y="357166"/>
            <a:ext cx="8229600" cy="571504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696CEF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idx="1"/>
          </p:nvPr>
        </p:nvSpPr>
        <p:spPr>
          <a:xfrm>
            <a:off x="381000" y="1857364"/>
            <a:ext cx="4041648" cy="714380"/>
          </a:xfrm>
          <a:solidFill>
            <a:srgbClr val="00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Основные задачи бюджетной политики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1" name="Текст 20"/>
          <p:cNvSpPr>
            <a:spLocks noGrp="1"/>
          </p:cNvSpPr>
          <p:nvPr>
            <p:ph type="body" sz="half" idx="3"/>
          </p:nvPr>
        </p:nvSpPr>
        <p:spPr>
          <a:xfrm>
            <a:off x="4721225" y="2143116"/>
            <a:ext cx="4041775" cy="1000132"/>
          </a:xfrm>
          <a:solidFill>
            <a:srgbClr val="FF00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ru-RU" sz="2000" dirty="0" smtClean="0">
                <a:solidFill>
                  <a:srgbClr val="FF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Приоритетные направления бюджетной политики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2"/>
          </p:nvPr>
        </p:nvSpPr>
        <p:spPr>
          <a:xfrm>
            <a:off x="457200" y="2786058"/>
            <a:ext cx="4043362" cy="3786213"/>
          </a:xfrm>
          <a:noFill/>
        </p:spPr>
        <p:txBody>
          <a:bodyPr>
            <a:normAutofit lnSpcReduction="10000"/>
          </a:bodyPr>
          <a:lstStyle/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Обеспечение расходных обязательств источниками финансирования, как необходимое условие реализации муниципальной политики.</a:t>
            </a:r>
            <a:endParaRPr lang="en-US" sz="13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Дальнейшая реализация принципа формирования бюджета муниципального образования на основе муниципальных программ.</a:t>
            </a:r>
            <a:endParaRPr lang="en-US" sz="13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Обеспечение бюджетной устойчивости и экономической стабильности.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Повышение качества предоставляемых населению муниципальных услуг.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Прозрачность и открытость бюджета и бюджетного процесса для общества.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Усиление муниципального внешнего и внутреннего финансового контроля за деятельностью главных администраторов бюджетных средств по обеспечению целевого и результативного использования бюджетных средств.</a:t>
            </a:r>
            <a:endParaRPr lang="en-US" sz="1300" b="1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Обеспечение сбалансированности доходов и расходов бюджетов, допустимости </a:t>
            </a:r>
            <a:r>
              <a:rPr lang="ru-RU" sz="1300" b="1" dirty="0" err="1" smtClean="0">
                <a:solidFill>
                  <a:srgbClr val="0070C0"/>
                </a:solidFill>
                <a:latin typeface="Times New Roman" pitchFamily="18" charset="0"/>
              </a:rPr>
              <a:t>профицита</a:t>
            </a: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</a:rPr>
              <a:t> или дефицита бюджета.</a:t>
            </a:r>
          </a:p>
          <a:p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22" name="Содержимое 21"/>
          <p:cNvSpPr>
            <a:spLocks noGrp="1"/>
          </p:cNvSpPr>
          <p:nvPr>
            <p:ph sz="quarter" idx="4"/>
          </p:nvPr>
        </p:nvSpPr>
        <p:spPr>
          <a:xfrm>
            <a:off x="4718304" y="3357561"/>
            <a:ext cx="4041775" cy="3237157"/>
          </a:xfrm>
        </p:spPr>
        <p:txBody>
          <a:bodyPr/>
          <a:lstStyle/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повышение качества муниципальных программ и расширение их использования в бюджетном планировании;</a:t>
            </a:r>
          </a:p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повышения эффективности оказания муниципальных услуг;</a:t>
            </a:r>
          </a:p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обеспечение в полном объеме публично-нормативных обязательств;</a:t>
            </a:r>
            <a:endParaRPr lang="en-US" sz="1400" b="1" dirty="0" smtClean="0">
              <a:solidFill>
                <a:srgbClr val="0070C0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itchFamily="18" charset="0"/>
            </a:endParaRPr>
          </a:p>
          <a:p>
            <a:pPr lvl="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1400" b="1" dirty="0" smtClean="0">
                <a:solidFill>
                  <a:srgbClr val="0070C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мониторинг деятельности муниципальных учреждений с целью оптимизации их расходов;</a:t>
            </a:r>
          </a:p>
          <a:p>
            <a:pPr lvl="0" eaLnBrk="1" hangingPunct="1">
              <a:lnSpc>
                <a:spcPct val="90000"/>
              </a:lnSpc>
              <a:buNone/>
              <a:defRPr/>
            </a:pPr>
            <a:endParaRPr lang="ru-RU" sz="1400" b="1" dirty="0" smtClean="0">
              <a:solidFill>
                <a:srgbClr val="0070C0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itchFamily="18" charset="0"/>
            </a:endParaRPr>
          </a:p>
          <a:p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357158" y="214290"/>
            <a:ext cx="8643998" cy="121444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285728"/>
            <a:ext cx="8786842" cy="90024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1750" b="1" dirty="0" smtClean="0">
                <a:solidFill>
                  <a:srgbClr val="0033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rPr>
              <a:t>Бюджетная политика это совокупность принимаемых решений, осуществляемых органами власти мер, связанных с определением основных направлений развития бюджетных отношений и выработкой конкретных путей их использования</a:t>
            </a:r>
            <a:endParaRPr lang="ru-RU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214282" y="0"/>
            <a:ext cx="8215370" cy="1928802"/>
            <a:chOff x="0" y="0"/>
            <a:chExt cx="5572" cy="595"/>
          </a:xfrm>
        </p:grpSpPr>
        <p:pic>
          <p:nvPicPr>
            <p:cNvPr id="16456" name="Скругленный прямоугольник 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72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57" name="Text Box 5"/>
            <p:cNvSpPr txBox="1">
              <a:spLocks noChangeArrowheads="1"/>
            </p:cNvSpPr>
            <p:nvPr/>
          </p:nvSpPr>
          <p:spPr bwMode="auto">
            <a:xfrm>
              <a:off x="0" y="66"/>
              <a:ext cx="5541" cy="507"/>
            </a:xfrm>
            <a:prstGeom prst="rect">
              <a:avLst/>
            </a:pr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sz="2400" dirty="0" smtClean="0">
                <a:latin typeface="Constantia" pitchFamily="18" charset="0"/>
              </a:endParaRPr>
            </a:p>
            <a:p>
              <a:pPr eaLnBrk="1" hangingPunct="1"/>
              <a:r>
                <a:rPr lang="ru-RU" altLang="ru-RU" sz="2400" dirty="0" smtClean="0">
                  <a:latin typeface="Constantia" pitchFamily="18" charset="0"/>
                </a:rPr>
                <a:t>Показатели </a:t>
              </a:r>
              <a:r>
                <a:rPr lang="ru-RU" altLang="ru-RU" sz="2400" dirty="0">
                  <a:latin typeface="Constantia" pitchFamily="18" charset="0"/>
                </a:rPr>
                <a:t>прогноза социально-экономического развития </a:t>
              </a:r>
              <a:r>
                <a:rPr lang="ru-RU" altLang="ru-RU" sz="2400" dirty="0" smtClean="0">
                  <a:latin typeface="Constantia" pitchFamily="18" charset="0"/>
                </a:rPr>
                <a:t>муниципального образования «Первоавгустовский сельсовет» Дмитриевского района Курской области</a:t>
              </a:r>
            </a:p>
            <a:p>
              <a:pPr eaLnBrk="1" hangingPunct="1"/>
              <a:endParaRPr lang="ru-RU" altLang="ru-RU" sz="2400" dirty="0">
                <a:latin typeface="Constantia" pitchFamily="18" charset="0"/>
              </a:endParaRPr>
            </a:p>
          </p:txBody>
        </p:sp>
      </p:grpSp>
      <p:graphicFrame>
        <p:nvGraphicFramePr>
          <p:cNvPr id="30853" name="Group 1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529922"/>
              </p:ext>
            </p:extLst>
          </p:nvPr>
        </p:nvGraphicFramePr>
        <p:xfrm>
          <a:off x="285720" y="1785926"/>
          <a:ext cx="7827962" cy="4506377"/>
        </p:xfrm>
        <a:graphic>
          <a:graphicData uri="http://schemas.openxmlformats.org/drawingml/2006/table">
            <a:tbl>
              <a:tblPr/>
              <a:tblGrid>
                <a:gridCol w="2935288"/>
                <a:gridCol w="1169987"/>
                <a:gridCol w="920750"/>
                <a:gridCol w="920750"/>
                <a:gridCol w="920750"/>
                <a:gridCol w="960437"/>
              </a:tblGrid>
              <a:tr h="230174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733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Единица измерения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2023 год оценка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2024 год прогноз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2025 год прогноз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2026 год прогноз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200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0814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Оборот розничной 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торговли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3708,9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3967,8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4241,4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4499,3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0814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Темп роста к предыдущему году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107,7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Фонд начисленной заработной платы работников организаций - всего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167020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267489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273500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287134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21716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темп роста к предыдущему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106,5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102,2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105,0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7608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Оборот общественного питания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Тыс.руб.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606,2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626,8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656,9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685,1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темп роста к предыдущему году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107,6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103,3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104,1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104,3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54870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4. Индекс- дефлятор  цен сельскохозяйственной продукции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%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105,8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103,6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104,2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104,1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20" y="428604"/>
            <a:ext cx="8643937" cy="1500188"/>
          </a:xfrm>
          <a:solidFill>
            <a:srgbClr val="FF33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bIns="45720" anchor="ctr">
            <a:normAutofit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Основные характеристики бюджета муниципального образования «Первоавгустовский сельсовет» Дмитриевского района Курской области на 2024-2026 гг.</a:t>
            </a:r>
          </a:p>
        </p:txBody>
      </p:sp>
      <p:sp>
        <p:nvSpPr>
          <p:cNvPr id="17411" name="Text Box 75"/>
          <p:cNvSpPr txBox="1">
            <a:spLocks noChangeArrowheads="1"/>
          </p:cNvSpPr>
          <p:nvPr/>
        </p:nvSpPr>
        <p:spPr bwMode="auto">
          <a:xfrm>
            <a:off x="7588757" y="2000240"/>
            <a:ext cx="12969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     (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7994650" y="60325"/>
            <a:ext cx="1062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1400">
              <a:solidFill>
                <a:srgbClr val="363636"/>
              </a:solidFill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63618" name="Group 1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55150"/>
              </p:ext>
            </p:extLst>
          </p:nvPr>
        </p:nvGraphicFramePr>
        <p:xfrm>
          <a:off x="357158" y="2357430"/>
          <a:ext cx="8554676" cy="432544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82182"/>
                <a:gridCol w="1500198"/>
                <a:gridCol w="1357322"/>
                <a:gridCol w="1143008"/>
                <a:gridCol w="1357322"/>
                <a:gridCol w="1428760"/>
                <a:gridCol w="1285884"/>
              </a:tblGrid>
              <a:tr h="122233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2024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2025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(%) к проекту на 2024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2026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 (%) к проекту на 2025 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42398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42398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9992017,00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9300761,00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9280868,00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3586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77199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8039814,00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8053197,00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8082474,00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44379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9992017,00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9300761,00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9280868,00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35584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-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rgbClr val="FFFF00"/>
                    </a:solidFill>
                  </a:tcPr>
                </a:tc>
              </a:tr>
              <a:tr h="32492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дефицита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 anchor="b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 anchor="b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-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</a:p>
                  </a:txBody>
                  <a:tcPr anchor="b" horzOverflow="overflow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Tx/>
                        <a:buNone/>
                        <a:tabLst/>
                      </a:pPr>
                      <a:r>
                        <a:rPr kumimoji="0" lang="ru-RU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 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88913"/>
            <a:ext cx="8229600" cy="638175"/>
          </a:xfrm>
          <a:ln>
            <a:miter lim="800000"/>
            <a:headEnd/>
            <a:tailEnd/>
          </a:ln>
        </p:spPr>
        <p:txBody>
          <a:bodyPr lIns="91440" tIns="0" rIns="91440" bIns="4572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kern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Доходы бюджета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692275" y="727075"/>
            <a:ext cx="5472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b="1" dirty="0">
                <a:solidFill>
                  <a:srgbClr val="000082"/>
                </a:solidFill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357290" y="1357298"/>
            <a:ext cx="6286544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572000" y="1357298"/>
            <a:ext cx="0" cy="34448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7430314" y="1571612"/>
            <a:ext cx="427834" cy="79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357290" y="1357298"/>
            <a:ext cx="0" cy="36195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9388" y="1700213"/>
            <a:ext cx="2468562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843212" y="1700213"/>
            <a:ext cx="3443299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00826" y="1714488"/>
            <a:ext cx="2428892" cy="553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ПОСТУПЛЕНИЯ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00826" y="2420938"/>
            <a:ext cx="2428892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Дотации бюджетам сельских поселений на выравнивание бюджетной обеспеченности;</a:t>
            </a:r>
          </a:p>
          <a:p>
            <a:pPr eaLnBrk="1" hangingPunct="1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Субвенции бюджетам поселений на осуществление первичного воинского учета на территориях, где отсутствуют военные комиссариаты.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43212" y="2133600"/>
            <a:ext cx="3443299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eaLnBrk="1" hangingPunct="1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Доходы, получаемые в виде арендной платы, а так же средства от продажи права на заключение договоров аренды на земли, находящиеся в собственности сельских поселений;</a:t>
            </a: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Прочие поступления от использования имущества, находящегося в собственности поселения;</a:t>
            </a:r>
          </a:p>
          <a:p>
            <a:pPr algn="l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Доходы от оказания платных услуг.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79388" y="2133600"/>
            <a:ext cx="2468562" cy="32932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Федерации, например: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доходы физических лиц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Единый сельскохозяйственный налог;</a:t>
            </a: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Земельный налог;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" pitchFamily="2" charset="2"/>
              <a:buChar char="ü"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Налоги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имущество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500043"/>
            <a:ext cx="8572528" cy="1285896"/>
          </a:xfr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0" rIns="18288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kern="1200" dirty="0">
                <a:solidFill>
                  <a:srgbClr val="00008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928688" y="2070100"/>
            <a:ext cx="8215312" cy="357188"/>
          </a:xfr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18288"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ru-RU" sz="1800" b="1" dirty="0" smtClean="0">
                <a:solidFill>
                  <a:schemeClr val="tx1"/>
                </a:solidFill>
                <a:cs typeface="Arial" pitchFamily="34" charset="0"/>
              </a:rPr>
              <a:t>Формы межбюджетных трансфертов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5643570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00034" y="3000372"/>
            <a:ext cx="1928826" cy="32316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Субсидии – бюджетные средства, предоставляемые бюджету другого уровня бюджетной системы РФ , в целях </a:t>
            </a:r>
            <a:r>
              <a:rPr lang="ru-RU" sz="1200" b="1" dirty="0" err="1">
                <a:solidFill>
                  <a:srgbClr val="000000"/>
                </a:solidFill>
                <a:cs typeface="Arial" pitchFamily="34" charset="0"/>
              </a:rPr>
              <a:t>софинансирования</a:t>
            </a: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 расходных  обязательств, возникающих  при выполнении полномочий  органов местного самоуправления по вопросам местного значения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00892" y="3000372"/>
            <a:ext cx="1928826" cy="24622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Дотации – </a:t>
            </a:r>
            <a:r>
              <a:rPr lang="ru-RU" sz="1400" b="1" dirty="0" smtClean="0">
                <a:solidFill>
                  <a:srgbClr val="000000"/>
                </a:solidFill>
                <a:cs typeface="Arial" pitchFamily="34" charset="0"/>
              </a:rPr>
              <a:t>межбюджетные </a:t>
            </a:r>
            <a:r>
              <a:rPr lang="ru-RU" sz="1400" b="1" dirty="0">
                <a:solidFill>
                  <a:srgbClr val="000000"/>
                </a:solidFill>
                <a:cs typeface="Arial" pitchFamily="34" charset="0"/>
              </a:rPr>
              <a:t>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14612" y="2928934"/>
            <a:ext cx="2214578" cy="32316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200" b="1" dirty="0">
                <a:solidFill>
                  <a:srgbClr val="000000"/>
                </a:solidFill>
                <a:cs typeface="Arial" pitchFamily="34" charset="0"/>
              </a:rPr>
              <a:t>Субвенции – бюджетные средства, предоставляемые бюджету другого уровня бюджетной системы РФ на безвозмездной и безвозвратной основах на осуществление определенных целевых расходов, возникающих при выполнении полномочий РФ, переданных для осуществления органам государственной власти другого уровня бюджетной системы РФ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72066" y="3000372"/>
            <a:ext cx="1785950" cy="7386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1400" b="1" dirty="0" smtClean="0">
                <a:solidFill>
                  <a:srgbClr val="000000"/>
                </a:solidFill>
                <a:cs typeface="Arial" pitchFamily="34" charset="0"/>
              </a:rPr>
              <a:t>Иные межбюджетные трансферты</a:t>
            </a:r>
            <a:endParaRPr lang="ru-RU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3428992" y="2500306"/>
            <a:ext cx="500066" cy="428628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1142976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500958" y="2500306"/>
            <a:ext cx="500066" cy="428625"/>
          </a:xfrm>
          <a:prstGeom prst="downArrow">
            <a:avLst>
              <a:gd name="adj1" fmla="val 4404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45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817041"/>
              </p:ext>
            </p:extLst>
          </p:nvPr>
        </p:nvGraphicFramePr>
        <p:xfrm>
          <a:off x="285750" y="2143125"/>
          <a:ext cx="8501063" cy="4256090"/>
        </p:xfrm>
        <a:graphic>
          <a:graphicData uri="http://schemas.openxmlformats.org/drawingml/2006/table">
            <a:tbl>
              <a:tblPr/>
              <a:tblGrid>
                <a:gridCol w="3500432"/>
                <a:gridCol w="1714512"/>
                <a:gridCol w="1643074"/>
                <a:gridCol w="1643045"/>
              </a:tblGrid>
              <a:tr h="6969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Наименование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</a:rPr>
                        <a:t>ИТОГО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1952203,00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1247564,00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1198394,00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426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Constantia" pitchFamily="18" charset="0"/>
                        </a:rPr>
                        <a:t>в том числе: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B216B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6509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1294534,00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1098843,00</a:t>
                      </a:r>
                      <a:endParaRPr lang="ru-RU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1035627,00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522759,00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57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134910,00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148721,00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162767,00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7620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56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567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567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596" y="357166"/>
            <a:ext cx="8358190" cy="1404937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40" rIns="91440" bIns="45720" anchor="ctr"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Объем межбюджетных трансфертов бюджета</a:t>
            </a:r>
            <a: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  <a:t/>
            </a:r>
            <a:br>
              <a:rPr lang="en-US" sz="2400" b="1" dirty="0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</a:rPr>
              <a:t> муниципального образования «Первоавгустовский сельсовет» Дмитриевского района Курской области в 2024-2026 гг.</a:t>
            </a:r>
          </a:p>
        </p:txBody>
      </p:sp>
      <p:sp>
        <p:nvSpPr>
          <p:cNvPr id="20526" name="Text Box 75"/>
          <p:cNvSpPr txBox="1">
            <a:spLocks noChangeArrowheads="1"/>
          </p:cNvSpPr>
          <p:nvPr/>
        </p:nvSpPr>
        <p:spPr bwMode="auto">
          <a:xfrm>
            <a:off x="7451725" y="1773238"/>
            <a:ext cx="12969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Arial" pitchFamily="34" charset="0"/>
              </a:rPr>
              <a:t>    (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583F822-1380-4FBB-A0EC-49522E354F8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1507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2000" b="1">
              <a:latin typeface="Arial Cyr" charset="0"/>
              <a:cs typeface="Arial" pitchFamily="34" charset="0"/>
            </a:endParaRP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285720" y="305494"/>
            <a:ext cx="857256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ДОХОДЫ</a:t>
            </a:r>
            <a:endParaRPr lang="ru-RU" sz="16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eaLnBrk="1" hangingPunct="1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бюджета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муниципального образования «Первоавгустовский сельсовет» Дмитриевского района Курской области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на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2024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год и </a:t>
            </a:r>
          </a:p>
          <a:p>
            <a:pPr eaLnBrk="1" hangingPunct="1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плановый период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2025 и 2026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годов</a:t>
            </a:r>
            <a:endParaRPr lang="en-US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eaLnBrk="1" hangingPunct="1"/>
            <a:r>
              <a:rPr lang="en-US" dirty="0">
                <a:cs typeface="Arial" pitchFamily="34" charset="0"/>
              </a:rPr>
              <a:t>                                                                                                              </a:t>
            </a:r>
            <a:r>
              <a:rPr lang="ru-RU" dirty="0" smtClean="0">
                <a:cs typeface="Arial" pitchFamily="34" charset="0"/>
              </a:rPr>
              <a:t>          </a:t>
            </a:r>
            <a:r>
              <a:rPr lang="ru-RU" sz="1400" dirty="0" smtClean="0">
                <a:cs typeface="Arial" pitchFamily="34" charset="0"/>
              </a:rPr>
              <a:t>(руб</a:t>
            </a:r>
            <a:r>
              <a:rPr lang="ru-RU" sz="1400" dirty="0">
                <a:cs typeface="Arial" pitchFamily="34" charset="0"/>
              </a:rPr>
              <a:t>.)</a:t>
            </a:r>
          </a:p>
        </p:txBody>
      </p:sp>
      <p:graphicFrame>
        <p:nvGraphicFramePr>
          <p:cNvPr id="99596" name="Group 12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830568"/>
              </p:ext>
            </p:extLst>
          </p:nvPr>
        </p:nvGraphicFramePr>
        <p:xfrm>
          <a:off x="357158" y="1785926"/>
          <a:ext cx="8572560" cy="413050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643470"/>
                <a:gridCol w="1357322"/>
                <a:gridCol w="1416008"/>
                <a:gridCol w="1155760"/>
              </a:tblGrid>
              <a:tr h="564732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доходов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План на 2024 г.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Плановый период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12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2025г.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2026г.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4" marB="45714" anchor="ctr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</a:rPr>
                        <a:t>Налоговые и неналоговые доходы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8039814,00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8053197,00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8082474,00</a:t>
                      </a: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Налог на доходы физических лиц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556469,00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568791,00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596989,00</a:t>
                      </a: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Налоги на совокупный доход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25254,00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26315,00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27394,00</a:t>
                      </a: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Налог на имущество физических лиц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120138,00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120138,00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120138,00</a:t>
                      </a:r>
                    </a:p>
                  </a:txBody>
                  <a:tcPr marT="45714" marB="45714" anchor="b" horzOverflow="overflow"/>
                </a:tc>
              </a:tr>
              <a:tr h="3325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Земельный налог</a:t>
                      </a: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1392320,00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1392320,00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1392320,00</a:t>
                      </a:r>
                    </a:p>
                  </a:txBody>
                  <a:tcPr marT="45714" marB="45714" anchor="b" horzOverflow="overflow"/>
                </a:tc>
              </a:tr>
              <a:tr h="43781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Доходы от использования имущества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5945633,00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5945633,00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5945633,00</a:t>
                      </a:r>
                    </a:p>
                  </a:txBody>
                  <a:tcPr marT="45714" marB="45714" anchor="b" horzOverflow="overflow"/>
                </a:tc>
              </a:tr>
              <a:tr h="331261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n-lt"/>
                          <a:cs typeface="+mn-cs"/>
                        </a:rPr>
                        <a:t>Безвозмездные  поступления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1952203,00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1247564,00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1198394,00</a:t>
                      </a:r>
                    </a:p>
                  </a:txBody>
                  <a:tcPr marT="45714" marB="45714" anchor="b" horzOverflow="overflow"/>
                </a:tc>
              </a:tr>
              <a:tr h="79884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ВСЕГО ДОХОДОВ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9992017,00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9300761,00</a:t>
                      </a:r>
                    </a:p>
                  </a:txBody>
                  <a:tcPr marT="45714" marB="45714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9280868,00</a:t>
                      </a:r>
                    </a:p>
                  </a:txBody>
                  <a:tcPr marT="45714" marB="45714" anchor="b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79388" y="356889"/>
            <a:ext cx="8772525" cy="1571913"/>
            <a:chOff x="0" y="-62"/>
            <a:chExt cx="5526" cy="503"/>
          </a:xfrm>
          <a:solidFill>
            <a:srgbClr val="FFFF00"/>
          </a:solidFill>
        </p:grpSpPr>
        <p:pic>
          <p:nvPicPr>
            <p:cNvPr id="5125" name="Скругленный прямоугольник 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6" name="Text Box 4"/>
            <p:cNvSpPr txBox="1">
              <a:spLocks noChangeArrowheads="1"/>
            </p:cNvSpPr>
            <p:nvPr/>
          </p:nvSpPr>
          <p:spPr bwMode="auto">
            <a:xfrm>
              <a:off x="22" y="-62"/>
              <a:ext cx="5449" cy="45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200" b="1" dirty="0">
                  <a:solidFill>
                    <a:srgbClr val="785700"/>
                  </a:solidFill>
                  <a:latin typeface="Constantia" pitchFamily="18" charset="0"/>
                </a:rPr>
                <a:t>Уважаемые  жители </a:t>
              </a:r>
              <a:r>
                <a:rPr lang="ru-RU" altLang="ru-RU" sz="3200" b="1" dirty="0" smtClean="0">
                  <a:solidFill>
                    <a:srgbClr val="785700"/>
                  </a:solidFill>
                  <a:latin typeface="Constantia" pitchFamily="18" charset="0"/>
                </a:rPr>
                <a:t>Первоавгустовского сельсовета!</a:t>
              </a:r>
              <a:endParaRPr lang="ru-RU" altLang="ru-RU" sz="3200" dirty="0">
                <a:solidFill>
                  <a:srgbClr val="785700"/>
                </a:solidFill>
                <a:latin typeface="Constantia" pitchFamily="18" charset="0"/>
              </a:endParaRPr>
            </a:p>
          </p:txBody>
        </p:sp>
      </p:grp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2060575"/>
            <a:ext cx="8858250" cy="44640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5124" name="TextBox 6"/>
          <p:cNvSpPr txBox="1">
            <a:spLocks noChangeArrowheads="1"/>
          </p:cNvSpPr>
          <p:nvPr/>
        </p:nvSpPr>
        <p:spPr bwMode="auto">
          <a:xfrm>
            <a:off x="468313" y="2143116"/>
            <a:ext cx="799147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«Бюджет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граждан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познакомит вас с положениями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утвержденного</a:t>
            </a:r>
            <a:r>
              <a:rPr lang="ru-RU" dirty="0" smtClean="0">
                <a:latin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</a:rPr>
              <a:t>бюджета муниципального </a:t>
            </a:r>
            <a:r>
              <a:rPr lang="ru-RU" dirty="0" smtClean="0">
                <a:latin typeface="Times New Roman" pitchFamily="18" charset="0"/>
              </a:rPr>
              <a:t>образования «Первоавгустовский сельсовет» Дмитриевского района Курской области на 2024 </a:t>
            </a:r>
            <a:r>
              <a:rPr lang="ru-RU" dirty="0">
                <a:latin typeface="Times New Roman" pitchFamily="18" charset="0"/>
              </a:rPr>
              <a:t>год и плановый период </a:t>
            </a:r>
            <a:r>
              <a:rPr lang="ru-RU" dirty="0" smtClean="0">
                <a:latin typeface="Times New Roman" pitchFamily="18" charset="0"/>
              </a:rPr>
              <a:t>2025 </a:t>
            </a:r>
            <a:r>
              <a:rPr lang="ru-RU" dirty="0">
                <a:latin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</a:rPr>
              <a:t>2026 </a:t>
            </a:r>
            <a:r>
              <a:rPr lang="ru-RU" dirty="0">
                <a:latin typeface="Times New Roman" pitchFamily="18" charset="0"/>
              </a:rPr>
              <a:t>годов.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бюджет муниципального образования затрагивает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интересы каждого жителя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Первоавгустовского сельсовета.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Мы постарались в доступной и понятной форме для граждан, показать основные показатели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бюджета муниципального образования «Первоавгустовский сельсовет».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«Бюджет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для граждан»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нацелен на получение обратной связи от граждан, которым интересны современные проблемы финансов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Первоавгустовском сельсовете.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Структура собственных доходов бюджета муниципального образования «Первоавгустовский сельсовет» Дмитриевского района Курской области на 2024 год</a:t>
            </a:r>
            <a:endParaRPr lang="ru-RU" b="1" dirty="0">
              <a:solidFill>
                <a:srgbClr val="0033CC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218032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0143"/>
            <a:ext cx="8424936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rgbClr val="0033CC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КАК КЛАССИФИЦИРУЮТСЯ РАСХОДЫ БЮДЖЕТА?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395288" y="1052513"/>
            <a:ext cx="8280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sz="1500" dirty="0"/>
              <a:t>       Расходы бюджета – выплачиваемые из бюджета денежные средства, за исключением средств, являющихся источниками финансирования дефицита бюджета, и направляемые на финансовое обеспечение задач и функций государства и местного самоуправления.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468313" y="2089150"/>
            <a:ext cx="82073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ru-RU" sz="1400" dirty="0"/>
              <a:t> </a:t>
            </a:r>
            <a:r>
              <a:rPr lang="ru-RU" sz="1200" dirty="0"/>
              <a:t>Формирование расходов бюджетов бюджетной системы Российской Федерации осуществляется в соответствии с расходными обязательствами, обусловленными установленным законодательством Российской Федерации разграничением полномочий федеральных органов государственной власти, органов государственной власти субъектов Российской Федерации и органов местного самоуправления, исполнение которых согласно законодательству Российской Федерации, международным и иным договорам и соглашениям должно происходить в очередном финансовом году (очередном финансовом году и плановом периоде) за счет средств соответствующих бюджетов.</a:t>
            </a:r>
          </a:p>
          <a:p>
            <a:pPr algn="just"/>
            <a:endParaRPr lang="ru-RU" sz="1400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743325" y="3703638"/>
            <a:ext cx="1657350" cy="138112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/>
              <a:t>Классификация расходов </a:t>
            </a:r>
          </a:p>
          <a:p>
            <a:pPr>
              <a:defRPr/>
            </a:pPr>
            <a:r>
              <a:rPr lang="ru-RU" sz="1400" dirty="0"/>
              <a:t>по признакам</a:t>
            </a:r>
          </a:p>
        </p:txBody>
      </p:sp>
      <p:sp>
        <p:nvSpPr>
          <p:cNvPr id="13" name="Стрелка влево 12"/>
          <p:cNvSpPr/>
          <p:nvPr/>
        </p:nvSpPr>
        <p:spPr>
          <a:xfrm>
            <a:off x="2124075" y="4151313"/>
            <a:ext cx="1581150" cy="485775"/>
          </a:xfrm>
          <a:prstGeom prst="leftArrow">
            <a:avLst>
              <a:gd name="adj1" fmla="val 50000"/>
              <a:gd name="adj2" fmla="val 3236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Функциональная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5430838" y="4151313"/>
            <a:ext cx="1620837" cy="485775"/>
          </a:xfrm>
          <a:prstGeom prst="rightArrow">
            <a:avLst>
              <a:gd name="adj1" fmla="val 50000"/>
              <a:gd name="adj2" fmla="val 2707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Ведомственная</a:t>
            </a: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323850" y="3648075"/>
            <a:ext cx="1800225" cy="2652713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отражает направление средств бюджета на выполнение основных функций государства (раздел-подраздел-целевые статьи-виды расходов)</a:t>
            </a:r>
          </a:p>
          <a:p>
            <a:pPr>
              <a:defRPr/>
            </a:pPr>
            <a:endParaRPr lang="ru-RU" sz="1200" dirty="0"/>
          </a:p>
          <a:p>
            <a:pPr>
              <a:defRPr/>
            </a:pPr>
            <a:endParaRPr lang="ru-RU" sz="1200" dirty="0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7051675" y="3684588"/>
            <a:ext cx="1819275" cy="2616200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расходов бюджета непосредственно связана со структурой управления, она отображает группировку юридических лиц, получающих бюджетные средства (главные распорядители средств бюджета)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3238500" y="5194300"/>
            <a:ext cx="2592388" cy="360363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Экономическая</a:t>
            </a: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2243138" y="5643563"/>
            <a:ext cx="4705350" cy="657225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200" dirty="0"/>
              <a:t>Классификация показывает деление расходов на текущие и капитальные, а также на выплату заработной платы, на материальные затраты, на приобретение товаров и услуг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000108"/>
            <a:ext cx="8786874" cy="5715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5603" name="Прямоугольник 2"/>
          <p:cNvSpPr>
            <a:spLocks noChangeArrowheads="1"/>
          </p:cNvSpPr>
          <p:nvPr/>
        </p:nvSpPr>
        <p:spPr bwMode="auto">
          <a:xfrm>
            <a:off x="1692275" y="4652963"/>
            <a:ext cx="12239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 dirty="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4" name="Прямоугольник 3"/>
          <p:cNvSpPr>
            <a:spLocks noChangeArrowheads="1"/>
          </p:cNvSpPr>
          <p:nvPr/>
        </p:nvSpPr>
        <p:spPr bwMode="auto">
          <a:xfrm>
            <a:off x="4787900" y="4652963"/>
            <a:ext cx="122396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 dirty="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7596188" y="4652963"/>
            <a:ext cx="11525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 dirty="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6" name="Прямоугольник 5"/>
          <p:cNvSpPr>
            <a:spLocks noChangeArrowheads="1"/>
          </p:cNvSpPr>
          <p:nvPr/>
        </p:nvSpPr>
        <p:spPr bwMode="auto">
          <a:xfrm>
            <a:off x="7488238" y="4652963"/>
            <a:ext cx="1655762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000" dirty="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7" name="Прямоугольник 6"/>
          <p:cNvSpPr>
            <a:spLocks noChangeArrowheads="1"/>
          </p:cNvSpPr>
          <p:nvPr/>
        </p:nvSpPr>
        <p:spPr bwMode="auto">
          <a:xfrm>
            <a:off x="4356100" y="333375"/>
            <a:ext cx="15827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dirty="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8" name="Прямоугольник 7"/>
          <p:cNvSpPr>
            <a:spLocks noChangeArrowheads="1"/>
          </p:cNvSpPr>
          <p:nvPr/>
        </p:nvSpPr>
        <p:spPr bwMode="auto">
          <a:xfrm>
            <a:off x="1547813" y="4724400"/>
            <a:ext cx="15843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 eaLnBrk="1" hangingPunct="1"/>
            <a:endParaRPr lang="ru-RU" altLang="en-US" sz="2200" b="1" dirty="0">
              <a:solidFill>
                <a:srgbClr val="A7422B"/>
              </a:solidFill>
              <a:latin typeface="Arial Black" pitchFamily="34" charset="0"/>
            </a:endParaRPr>
          </a:p>
        </p:txBody>
      </p:sp>
      <p:sp>
        <p:nvSpPr>
          <p:cNvPr id="25609" name="Прямоугольник 11"/>
          <p:cNvSpPr>
            <a:spLocks noChangeArrowheads="1"/>
          </p:cNvSpPr>
          <p:nvPr/>
        </p:nvSpPr>
        <p:spPr bwMode="auto">
          <a:xfrm>
            <a:off x="250825" y="2852738"/>
            <a:ext cx="1655763" cy="43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ru-RU" altLang="ru-RU" dirty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1514" name="Прямоугольник 8"/>
          <p:cNvSpPr>
            <a:spLocks noChangeArrowheads="1"/>
          </p:cNvSpPr>
          <p:nvPr/>
        </p:nvSpPr>
        <p:spPr bwMode="auto">
          <a:xfrm>
            <a:off x="323850" y="2924175"/>
            <a:ext cx="16557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9992</a:t>
            </a:r>
            <a:endParaRPr lang="ru-RU" altLang="en-US" dirty="0">
              <a:solidFill>
                <a:srgbClr val="658B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25611" name="Прямоугольник 12"/>
          <p:cNvSpPr>
            <a:spLocks noChangeArrowheads="1"/>
          </p:cNvSpPr>
          <p:nvPr/>
        </p:nvSpPr>
        <p:spPr bwMode="auto">
          <a:xfrm flipV="1">
            <a:off x="3059113" y="2924175"/>
            <a:ext cx="1728787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ru-RU" altLang="ru-RU" dirty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1516" name="Прямоугольник 9"/>
          <p:cNvSpPr>
            <a:spLocks noChangeArrowheads="1"/>
          </p:cNvSpPr>
          <p:nvPr/>
        </p:nvSpPr>
        <p:spPr bwMode="auto">
          <a:xfrm>
            <a:off x="3276600" y="2924175"/>
            <a:ext cx="15827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  9300,8</a:t>
            </a:r>
            <a:endParaRPr lang="ru-RU" altLang="en-US" dirty="0">
              <a:solidFill>
                <a:srgbClr val="658B60"/>
              </a:solidFill>
              <a:latin typeface="Arial Black" pitchFamily="34" charset="0"/>
            </a:endParaRPr>
          </a:p>
        </p:txBody>
      </p:sp>
      <p:sp>
        <p:nvSpPr>
          <p:cNvPr id="25613" name="Прямоугольник 13"/>
          <p:cNvSpPr>
            <a:spLocks noChangeArrowheads="1"/>
          </p:cNvSpPr>
          <p:nvPr/>
        </p:nvSpPr>
        <p:spPr bwMode="auto">
          <a:xfrm flipV="1">
            <a:off x="5795963" y="2852738"/>
            <a:ext cx="1944687" cy="504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endParaRPr lang="ru-RU" altLang="ru-RU" dirty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1518" name="Прямоугольник 10"/>
          <p:cNvSpPr>
            <a:spLocks noChangeArrowheads="1"/>
          </p:cNvSpPr>
          <p:nvPr/>
        </p:nvSpPr>
        <p:spPr bwMode="auto">
          <a:xfrm>
            <a:off x="6011863" y="2924175"/>
            <a:ext cx="15843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ru-RU" altLang="en-US" dirty="0" smtClean="0">
                <a:solidFill>
                  <a:srgbClr val="658B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9280,9</a:t>
            </a:r>
            <a:endParaRPr lang="ru-RU" altLang="en-US" dirty="0">
              <a:solidFill>
                <a:srgbClr val="658B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25615" name="TextBox 18"/>
          <p:cNvSpPr txBox="1">
            <a:spLocks noChangeArrowheads="1"/>
          </p:cNvSpPr>
          <p:nvPr/>
        </p:nvSpPr>
        <p:spPr bwMode="auto">
          <a:xfrm rot="1224130" flipH="1">
            <a:off x="636588" y="4418013"/>
            <a:ext cx="763587" cy="277812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 dirty="0"/>
          </a:p>
        </p:txBody>
      </p:sp>
      <p:sp>
        <p:nvSpPr>
          <p:cNvPr id="25616" name="TextBox 24"/>
          <p:cNvSpPr txBox="1">
            <a:spLocks noChangeArrowheads="1"/>
          </p:cNvSpPr>
          <p:nvPr/>
        </p:nvSpPr>
        <p:spPr bwMode="auto">
          <a:xfrm rot="1224130" flipH="1">
            <a:off x="6253163" y="4418013"/>
            <a:ext cx="763587" cy="276225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 dirty="0"/>
          </a:p>
        </p:txBody>
      </p:sp>
      <p:sp>
        <p:nvSpPr>
          <p:cNvPr id="21521" name="TextBox 14"/>
          <p:cNvSpPr txBox="1">
            <a:spLocks noChangeArrowheads="1"/>
          </p:cNvSpPr>
          <p:nvPr/>
        </p:nvSpPr>
        <p:spPr bwMode="auto">
          <a:xfrm rot="1224130" flipH="1">
            <a:off x="549275" y="4233863"/>
            <a:ext cx="12065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24</a:t>
            </a:r>
            <a:endParaRPr lang="ru-RU" alt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18" name="TextBox 23"/>
          <p:cNvSpPr txBox="1">
            <a:spLocks noChangeArrowheads="1"/>
          </p:cNvSpPr>
          <p:nvPr/>
        </p:nvSpPr>
        <p:spPr bwMode="auto">
          <a:xfrm rot="1224130" flipH="1">
            <a:off x="3516313" y="4418013"/>
            <a:ext cx="765175" cy="276225"/>
          </a:xfrm>
          <a:prstGeom prst="rect">
            <a:avLst/>
          </a:prstGeom>
          <a:solidFill>
            <a:srgbClr val="3C7E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altLang="ru-RU" sz="1200" b="1" dirty="0"/>
          </a:p>
        </p:txBody>
      </p:sp>
      <p:sp>
        <p:nvSpPr>
          <p:cNvPr id="21523" name="TextBox 25"/>
          <p:cNvSpPr txBox="1">
            <a:spLocks noChangeArrowheads="1"/>
          </p:cNvSpPr>
          <p:nvPr/>
        </p:nvSpPr>
        <p:spPr bwMode="auto">
          <a:xfrm rot="1224130" flipH="1">
            <a:off x="6191250" y="4221490"/>
            <a:ext cx="1028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26</a:t>
            </a:r>
            <a:endParaRPr lang="ru-RU" alt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524" name="TextBox 26"/>
          <p:cNvSpPr txBox="1">
            <a:spLocks noChangeArrowheads="1"/>
          </p:cNvSpPr>
          <p:nvPr/>
        </p:nvSpPr>
        <p:spPr bwMode="auto">
          <a:xfrm rot="1224130" flipH="1">
            <a:off x="3462338" y="4281021"/>
            <a:ext cx="11128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20</a:t>
            </a:r>
            <a:r>
              <a:rPr lang="ru-RU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25</a:t>
            </a:r>
            <a:endParaRPr lang="ru-RU" alt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5621" name="Прямоугольник 20"/>
          <p:cNvSpPr>
            <a:spLocks noChangeArrowheads="1"/>
          </p:cNvSpPr>
          <p:nvPr/>
        </p:nvSpPr>
        <p:spPr bwMode="auto">
          <a:xfrm>
            <a:off x="179388" y="5373688"/>
            <a:ext cx="1800225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9992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2" name="Прямоугольник 21"/>
          <p:cNvSpPr>
            <a:spLocks noChangeArrowheads="1"/>
          </p:cNvSpPr>
          <p:nvPr/>
        </p:nvSpPr>
        <p:spPr bwMode="auto">
          <a:xfrm>
            <a:off x="3276600" y="5373688"/>
            <a:ext cx="1439863" cy="431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 dirty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5623" name="Прямоугольник 22"/>
          <p:cNvSpPr>
            <a:spLocks noChangeArrowheads="1"/>
          </p:cNvSpPr>
          <p:nvPr/>
        </p:nvSpPr>
        <p:spPr bwMode="auto">
          <a:xfrm>
            <a:off x="5940425" y="5373688"/>
            <a:ext cx="1439863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 dirty="0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25624" name="Прямоугольник 25"/>
          <p:cNvSpPr>
            <a:spLocks noChangeArrowheads="1"/>
          </p:cNvSpPr>
          <p:nvPr/>
        </p:nvSpPr>
        <p:spPr bwMode="auto">
          <a:xfrm>
            <a:off x="2928926" y="5429264"/>
            <a:ext cx="2441580" cy="214314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en-US" b="1" dirty="0" smtClean="0">
                <a:solidFill>
                  <a:srgbClr val="C00000"/>
                </a:solidFill>
                <a:latin typeface="Arial Black" pitchFamily="34" charset="0"/>
              </a:rPr>
              <a:t>9300,8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5" name="Прямоугольник 26"/>
          <p:cNvSpPr>
            <a:spLocks noChangeArrowheads="1"/>
          </p:cNvSpPr>
          <p:nvPr/>
        </p:nvSpPr>
        <p:spPr bwMode="auto">
          <a:xfrm>
            <a:off x="5867400" y="5373688"/>
            <a:ext cx="1800225" cy="287337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en-US" b="1" smtClean="0">
                <a:solidFill>
                  <a:srgbClr val="C00000"/>
                </a:solidFill>
                <a:latin typeface="Arial Black" pitchFamily="34" charset="0"/>
              </a:rPr>
              <a:t>9280,9</a:t>
            </a:r>
            <a:endParaRPr lang="ru-RU" altLang="en-US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5626" name="Скругленный прямоугольник 28"/>
          <p:cNvSpPr>
            <a:spLocks noChangeArrowheads="1"/>
          </p:cNvSpPr>
          <p:nvPr/>
        </p:nvSpPr>
        <p:spPr bwMode="auto">
          <a:xfrm>
            <a:off x="1979613" y="4076700"/>
            <a:ext cx="1152525" cy="2159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0,0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  <p:sp>
        <p:nvSpPr>
          <p:cNvPr id="25627" name="Скругленный прямоугольник 31"/>
          <p:cNvSpPr>
            <a:spLocks noChangeArrowheads="1"/>
          </p:cNvSpPr>
          <p:nvPr/>
        </p:nvSpPr>
        <p:spPr bwMode="auto">
          <a:xfrm>
            <a:off x="4787900" y="4076700"/>
            <a:ext cx="1152525" cy="2159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0,0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  <p:sp>
        <p:nvSpPr>
          <p:cNvPr id="25628" name="Скругленный прямоугольник 32"/>
          <p:cNvSpPr>
            <a:spLocks noChangeArrowheads="1"/>
          </p:cNvSpPr>
          <p:nvPr/>
        </p:nvSpPr>
        <p:spPr bwMode="auto">
          <a:xfrm>
            <a:off x="7524750" y="4076700"/>
            <a:ext cx="1152525" cy="2159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ru-RU" altLang="ru-RU" sz="1500" b="1" dirty="0" smtClean="0">
                <a:solidFill>
                  <a:srgbClr val="C00000"/>
                </a:solidFill>
              </a:rPr>
              <a:t>0,0</a:t>
            </a:r>
            <a:endParaRPr lang="ru-RU" altLang="ru-RU" sz="15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Box 22"/>
          <p:cNvSpPr txBox="1">
            <a:spLocks noChangeArrowheads="1"/>
          </p:cNvSpPr>
          <p:nvPr/>
        </p:nvSpPr>
        <p:spPr bwMode="auto">
          <a:xfrm>
            <a:off x="0" y="142875"/>
            <a:ext cx="828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FFFFFF"/>
                </a:solidFill>
                <a:cs typeface="Times New Roman" pitchFamily="18" charset="0"/>
              </a:rPr>
              <a:t>Создание единой системы муниципальных программ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-1588" y="-285776"/>
            <a:ext cx="9145588" cy="114300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Программно-целевое планирование 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«Первоавгустовский сельсовет» Дмитриевского района Курской области на 2024 год</a:t>
            </a:r>
            <a:endParaRPr lang="ru-RU" sz="2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graphicFrame>
        <p:nvGraphicFramePr>
          <p:cNvPr id="19" name="Схема 18"/>
          <p:cNvGraphicFramePr/>
          <p:nvPr/>
        </p:nvGraphicFramePr>
        <p:xfrm>
          <a:off x="2500298" y="5286364"/>
          <a:ext cx="1643074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7" name="Схема 26"/>
          <p:cNvGraphicFramePr/>
          <p:nvPr/>
        </p:nvGraphicFramePr>
        <p:xfrm>
          <a:off x="0" y="5072050"/>
          <a:ext cx="1785950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6" name="Схема 25"/>
          <p:cNvGraphicFramePr/>
          <p:nvPr/>
        </p:nvGraphicFramePr>
        <p:xfrm>
          <a:off x="4929190" y="4643446"/>
          <a:ext cx="1714512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5" name="Схема 24"/>
          <p:cNvGraphicFramePr/>
          <p:nvPr/>
        </p:nvGraphicFramePr>
        <p:xfrm>
          <a:off x="5500694" y="2214554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4" name="Схема 23"/>
          <p:cNvGraphicFramePr/>
          <p:nvPr/>
        </p:nvGraphicFramePr>
        <p:xfrm>
          <a:off x="7572364" y="5286364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28" name="Схема 27"/>
          <p:cNvGraphicFramePr/>
          <p:nvPr/>
        </p:nvGraphicFramePr>
        <p:xfrm>
          <a:off x="1285852" y="3571876"/>
          <a:ext cx="1928826" cy="178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graphicFrame>
        <p:nvGraphicFramePr>
          <p:cNvPr id="29" name="Схема 28"/>
          <p:cNvGraphicFramePr/>
          <p:nvPr/>
        </p:nvGraphicFramePr>
        <p:xfrm>
          <a:off x="285720" y="1000108"/>
          <a:ext cx="8643966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2" r:lo="rId33" r:qs="rId34" r:cs="rId35"/>
          </a:graphicData>
        </a:graphic>
      </p:graphicFrame>
      <p:sp>
        <p:nvSpPr>
          <p:cNvPr id="11" name="Овал 10"/>
          <p:cNvSpPr/>
          <p:nvPr/>
        </p:nvSpPr>
        <p:spPr>
          <a:xfrm>
            <a:off x="4143372" y="5357826"/>
            <a:ext cx="2214578" cy="1143008"/>
          </a:xfrm>
          <a:prstGeom prst="ellipse">
            <a:avLst/>
          </a:prstGeom>
          <a:solidFill>
            <a:srgbClr val="A705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 algn="just"/>
            <a:r>
              <a:rPr lang="ru-RU" sz="1100" dirty="0" smtClean="0">
                <a:solidFill>
                  <a:schemeClr val="tx1"/>
                </a:solidFill>
              </a:rPr>
              <a:t>Формирование  современной городской среды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 rot="1309978">
            <a:off x="4950870" y="4412723"/>
            <a:ext cx="484632" cy="978408"/>
          </a:xfrm>
          <a:prstGeom prst="downArrow">
            <a:avLst/>
          </a:prstGeom>
          <a:solidFill>
            <a:srgbClr val="A705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7145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Распределение средств бюджета муниципального образования «Первоавгустовский сельсовет» Дмитриевского района Курской области</a:t>
            </a:r>
            <a:br>
              <a:rPr lang="ru-RU" sz="2400" dirty="0" smtClean="0"/>
            </a:br>
            <a:r>
              <a:rPr lang="ru-RU" sz="2400" dirty="0" smtClean="0"/>
              <a:t> между программными и не программными расходами на 2024 год </a:t>
            </a: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2988276"/>
              </p:ext>
            </p:extLst>
          </p:nvPr>
        </p:nvGraphicFramePr>
        <p:xfrm>
          <a:off x="428596" y="2143116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3143240" y="908719"/>
            <a:ext cx="2571768" cy="734331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 муниципальной программы </a:t>
            </a:r>
          </a:p>
        </p:txBody>
      </p:sp>
      <p:sp>
        <p:nvSpPr>
          <p:cNvPr id="36" name="Двойная стрелка влево/вправо 35"/>
          <p:cNvSpPr/>
          <p:nvPr/>
        </p:nvSpPr>
        <p:spPr bwMode="auto">
          <a:xfrm rot="16200000">
            <a:off x="4179091" y="1678772"/>
            <a:ext cx="571504" cy="500066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3000366" y="2214554"/>
            <a:ext cx="2928958" cy="571504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Мероприятия муниципальной программы </a:t>
            </a:r>
          </a:p>
        </p:txBody>
      </p:sp>
      <p:sp>
        <p:nvSpPr>
          <p:cNvPr id="40" name="Двойная стрелка влево/вверх 39"/>
          <p:cNvSpPr/>
          <p:nvPr/>
        </p:nvSpPr>
        <p:spPr bwMode="auto">
          <a:xfrm rot="5400000">
            <a:off x="1357290" y="1285863"/>
            <a:ext cx="1285884" cy="2000264"/>
          </a:xfrm>
          <a:prstGeom prst="leftUpArrow">
            <a:avLst>
              <a:gd name="adj1" fmla="val 30793"/>
              <a:gd name="adj2" fmla="val 25000"/>
              <a:gd name="adj3" fmla="val 42858"/>
            </a:avLst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42" name="Стрелка вниз 41"/>
          <p:cNvSpPr/>
          <p:nvPr/>
        </p:nvSpPr>
        <p:spPr bwMode="auto">
          <a:xfrm>
            <a:off x="3071802" y="2786058"/>
            <a:ext cx="2786082" cy="428628"/>
          </a:xfrm>
          <a:prstGeom prst="down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44" name="Прямоугольник 8"/>
          <p:cNvSpPr>
            <a:spLocks noChangeArrowheads="1"/>
          </p:cNvSpPr>
          <p:nvPr/>
        </p:nvSpPr>
        <p:spPr bwMode="auto">
          <a:xfrm>
            <a:off x="357161" y="3214686"/>
            <a:ext cx="8286807" cy="2214578"/>
          </a:xfrm>
          <a:prstGeom prst="round2SameRect">
            <a:avLst/>
          </a:prstGeom>
          <a:solidFill>
            <a:srgbClr val="C19721"/>
          </a:solidFill>
          <a:ln w="15875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anchor="ctr"/>
          <a:lstStyle/>
          <a:p>
            <a:pPr eaLnBrk="1" hangingPunct="1">
              <a:defRPr/>
            </a:pPr>
            <a:endParaRPr lang="ru-RU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53" name="Рисунок 52" descr="библиотека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2332" y="4500570"/>
            <a:ext cx="142876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27669" name="TextBox 54"/>
          <p:cNvSpPr txBox="1">
            <a:spLocks noChangeArrowheads="1"/>
          </p:cNvSpPr>
          <p:nvPr/>
        </p:nvSpPr>
        <p:spPr bwMode="auto">
          <a:xfrm>
            <a:off x="0" y="3214688"/>
            <a:ext cx="914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1400" b="1" dirty="0">
                <a:solidFill>
                  <a:srgbClr val="000000"/>
                </a:solidFill>
              </a:rPr>
              <a:t>ЦЕЛЬ:  ДОСТИЖЕНИЕ ЦЕЛЕВЫХ ПОКАЗАТЕЛЕЙ </a:t>
            </a:r>
          </a:p>
          <a:p>
            <a:pPr eaLnBrk="1" hangingPunct="1"/>
            <a:r>
              <a:rPr lang="ru-RU" sz="1400" b="1" dirty="0">
                <a:solidFill>
                  <a:srgbClr val="000000"/>
                </a:solidFill>
              </a:rPr>
              <a:t>реализации  муниципальной программы</a:t>
            </a:r>
          </a:p>
        </p:txBody>
      </p:sp>
      <p:grpSp>
        <p:nvGrpSpPr>
          <p:cNvPr id="27670" name="Группа 57"/>
          <p:cNvGrpSpPr>
            <a:grpSpLocks/>
          </p:cNvGrpSpPr>
          <p:nvPr/>
        </p:nvGrpSpPr>
        <p:grpSpPr bwMode="auto">
          <a:xfrm>
            <a:off x="500063" y="3714750"/>
            <a:ext cx="8001000" cy="1643063"/>
            <a:chOff x="500072" y="4477686"/>
            <a:chExt cx="8072494" cy="2387505"/>
          </a:xfrm>
        </p:grpSpPr>
        <p:pic>
          <p:nvPicPr>
            <p:cNvPr id="48" name="Рисунок 47" descr="молодёжьi.jpe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2164" y="5709534"/>
              <a:ext cx="1486810" cy="1155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2" name="Рисунок 51" descr="школа.jp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00924" y="4500593"/>
              <a:ext cx="157164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27699" name="Рисунок 7" descr="ремонт дорог.jpeg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726"/>
            <a:stretch>
              <a:fillRect/>
            </a:stretch>
          </p:blipFill>
          <p:spPr bwMode="auto">
            <a:xfrm>
              <a:off x="5429256" y="4500516"/>
              <a:ext cx="1500188" cy="107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Рисунок 33" descr="ATGWE6XCA1FS9T3CAD97UH0CAE516VJCAPNL9MZCADLBRSZCAGUT4UVCAMDTBS9CA7YF7Q0CAI1WCYDCAOXHOQNCAIL83UWCA1UOO6BCA6PK4Z8CA2Z1NRTCAXA18DGCA4S62JTCA4H2O9DCA5SXOORCA3QLIIE.jp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9095" y="5643554"/>
              <a:ext cx="1571637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39" name="Рисунок 38" descr="thCAX7WV99.jp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6220" y="4477686"/>
              <a:ext cx="1609456" cy="1094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43" name="Рисунок 42" descr="культура.jpg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22" y="4500546"/>
              <a:ext cx="1466860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45" name="Рисунок 44" descr="лагерь4.jp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072" y="5643554"/>
              <a:ext cx="1714512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6" name="Рисунок 55" descr="спорт.jpg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072" y="4500546"/>
              <a:ext cx="1714512" cy="107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pic>
          <p:nvPicPr>
            <p:cNvPr id="57" name="Рисунок 56" descr="дороги.pn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22" y="5643554"/>
              <a:ext cx="1571636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</p:grpSp>
      <p:grpSp>
        <p:nvGrpSpPr>
          <p:cNvPr id="27671" name="Группа 59"/>
          <p:cNvGrpSpPr>
            <a:grpSpLocks/>
          </p:cNvGrpSpPr>
          <p:nvPr/>
        </p:nvGrpSpPr>
        <p:grpSpPr bwMode="auto">
          <a:xfrm>
            <a:off x="0" y="873125"/>
            <a:ext cx="2428875" cy="1412875"/>
            <a:chOff x="6786563" y="823897"/>
            <a:chExt cx="2344737" cy="1667683"/>
          </a:xfrm>
        </p:grpSpPr>
        <p:pic>
          <p:nvPicPr>
            <p:cNvPr id="61" name="Рисунок 60" descr="bizness.jpg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3721" y="1354510"/>
              <a:ext cx="1632311" cy="1137070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sp>
          <p:nvSpPr>
            <p:cNvPr id="27695" name="TextBox 61"/>
            <p:cNvSpPr txBox="1">
              <a:spLocks noChangeArrowheads="1"/>
            </p:cNvSpPr>
            <p:nvPr/>
          </p:nvSpPr>
          <p:spPr bwMode="auto">
            <a:xfrm>
              <a:off x="6786563" y="823897"/>
              <a:ext cx="2344737" cy="55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sz="1400" b="1" dirty="0">
                  <a:solidFill>
                    <a:srgbClr val="000000"/>
                  </a:solidFill>
                </a:rPr>
                <a:t>Соисполнители, участники программы</a:t>
              </a:r>
            </a:p>
          </p:txBody>
        </p:sp>
        <p:sp>
          <p:nvSpPr>
            <p:cNvPr id="63" name="Прямоугольник 8"/>
            <p:cNvSpPr>
              <a:spLocks noChangeArrowheads="1"/>
            </p:cNvSpPr>
            <p:nvPr/>
          </p:nvSpPr>
          <p:spPr bwMode="auto">
            <a:xfrm>
              <a:off x="7001114" y="857625"/>
              <a:ext cx="1987663" cy="1633955"/>
            </a:xfrm>
            <a:prstGeom prst="rect">
              <a:avLst/>
            </a:prstGeom>
            <a:noFill/>
            <a:ln w="1587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1" hangingPunct="1">
                <a:defRPr/>
              </a:pPr>
              <a:endParaRPr lang="ru-RU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64" name="Двойная стрелка влево/вправо 63"/>
          <p:cNvSpPr/>
          <p:nvPr/>
        </p:nvSpPr>
        <p:spPr bwMode="auto">
          <a:xfrm>
            <a:off x="5715008" y="1000108"/>
            <a:ext cx="857256" cy="642942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65" name="Двойная стрелка влево/вверх 64"/>
          <p:cNvSpPr/>
          <p:nvPr/>
        </p:nvSpPr>
        <p:spPr bwMode="auto">
          <a:xfrm>
            <a:off x="5929323" y="1643050"/>
            <a:ext cx="2071702" cy="1285884"/>
          </a:xfrm>
          <a:prstGeom prst="leftUpArrow">
            <a:avLst>
              <a:gd name="adj1" fmla="val 30793"/>
              <a:gd name="adj2" fmla="val 25000"/>
              <a:gd name="adj3" fmla="val 39524"/>
            </a:avLst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66" name="Двойная стрелка влево/вправо 65"/>
          <p:cNvSpPr/>
          <p:nvPr/>
        </p:nvSpPr>
        <p:spPr bwMode="auto">
          <a:xfrm>
            <a:off x="2285984" y="1000108"/>
            <a:ext cx="857256" cy="642942"/>
          </a:xfrm>
          <a:prstGeom prst="leftRightArrow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prstClr val="white"/>
              </a:solidFill>
              <a:cs typeface="Times New Roman" pitchFamily="18" charset="0"/>
            </a:endParaRPr>
          </a:p>
        </p:txBody>
      </p:sp>
      <p:sp>
        <p:nvSpPr>
          <p:cNvPr id="27681" name="TextBox 22"/>
          <p:cNvSpPr txBox="1">
            <a:spLocks noChangeArrowheads="1"/>
          </p:cNvSpPr>
          <p:nvPr/>
        </p:nvSpPr>
        <p:spPr bwMode="auto">
          <a:xfrm>
            <a:off x="0" y="44450"/>
            <a:ext cx="8286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rgbClr val="FFFFFF"/>
                </a:solidFill>
                <a:cs typeface="Times New Roman" pitchFamily="18" charset="0"/>
              </a:rPr>
              <a:t>Создание единой системы муниципальных программ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0" y="0"/>
            <a:ext cx="9144000" cy="8159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srgbClr val="FFFFFF"/>
              </a:solidFill>
              <a:latin typeface="Calibri" pitchFamily="34" charset="0"/>
            </a:endParaRPr>
          </a:p>
          <a:p>
            <a:pPr eaLnBrk="1" hangingPunct="1">
              <a:defRPr/>
            </a:pPr>
            <a:r>
              <a:rPr lang="ru-RU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Положительные аспекты перехода на программный формат </a:t>
            </a:r>
          </a:p>
          <a:p>
            <a:pPr eaLnBrk="1" hangingPunct="1">
              <a:defRPr/>
            </a:pPr>
            <a:r>
              <a:rPr lang="ru-RU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бюджета – достижение результатов реализации муниципальных </a:t>
            </a:r>
          </a:p>
          <a:p>
            <a:pPr eaLnBrk="1" hangingPunct="1">
              <a:defRPr/>
            </a:pPr>
            <a:r>
              <a:rPr lang="ru-RU" sz="17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программ района с возможностью оптимизации затрат </a:t>
            </a:r>
          </a:p>
          <a:p>
            <a:pPr eaLnBrk="1" hangingPunct="1">
              <a:defRPr/>
            </a:pPr>
            <a:endParaRPr lang="ru-RU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27683" name="Группа 59"/>
          <p:cNvGrpSpPr>
            <a:grpSpLocks/>
          </p:cNvGrpSpPr>
          <p:nvPr/>
        </p:nvGrpSpPr>
        <p:grpSpPr bwMode="auto">
          <a:xfrm>
            <a:off x="6357938" y="844550"/>
            <a:ext cx="2571750" cy="1370013"/>
            <a:chOff x="6786563" y="823898"/>
            <a:chExt cx="2344737" cy="1591897"/>
          </a:xfrm>
        </p:grpSpPr>
        <p:pic>
          <p:nvPicPr>
            <p:cNvPr id="46" name="Рисунок 45" descr="bizness.jpg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1831" y="1354530"/>
              <a:ext cx="1563179" cy="1061265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</p:pic>
        <p:sp>
          <p:nvSpPr>
            <p:cNvPr id="27692" name="TextBox 50"/>
            <p:cNvSpPr txBox="1">
              <a:spLocks noChangeArrowheads="1"/>
            </p:cNvSpPr>
            <p:nvPr/>
          </p:nvSpPr>
          <p:spPr bwMode="auto">
            <a:xfrm>
              <a:off x="6786563" y="823898"/>
              <a:ext cx="2344737" cy="555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sz="1400" b="1" dirty="0">
                  <a:solidFill>
                    <a:srgbClr val="000000"/>
                  </a:solidFill>
                </a:rPr>
                <a:t>Соисполнители, участники программы</a:t>
              </a:r>
            </a:p>
          </p:txBody>
        </p:sp>
        <p:sp>
          <p:nvSpPr>
            <p:cNvPr id="54" name="Прямоугольник 8"/>
            <p:cNvSpPr>
              <a:spLocks noChangeArrowheads="1"/>
            </p:cNvSpPr>
            <p:nvPr/>
          </p:nvSpPr>
          <p:spPr bwMode="auto">
            <a:xfrm>
              <a:off x="7000774" y="857101"/>
              <a:ext cx="1917763" cy="1558694"/>
            </a:xfrm>
            <a:prstGeom prst="rect">
              <a:avLst/>
            </a:prstGeom>
            <a:noFill/>
            <a:ln w="15875" algn="ctr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1" hangingPunct="1">
                <a:defRPr/>
              </a:pPr>
              <a:endParaRPr lang="ru-RU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58" name="Text Box 35"/>
          <p:cNvSpPr txBox="1">
            <a:spLocks noChangeArrowheads="1"/>
          </p:cNvSpPr>
          <p:nvPr/>
        </p:nvSpPr>
        <p:spPr bwMode="auto">
          <a:xfrm>
            <a:off x="348366" y="5786934"/>
            <a:ext cx="8358246" cy="1053961"/>
          </a:xfrm>
          <a:prstGeom prst="rect">
            <a:avLst/>
          </a:prstGeom>
          <a:solidFill>
            <a:srgbClr val="0851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16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Решения по результатам мониторинга реализации муниципальных программ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ru-RU" sz="1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внесение изменений и дополнений в муниципальную программу в части корректировки показателей, сроков реализации мероприятий;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ru-RU" sz="1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сокращение бюджетных ассигнований на реализацию муниципальной программы (подпрограмм, мероприятий);</a:t>
            </a:r>
          </a:p>
          <a:p>
            <a:pPr algn="l" eaLnBrk="1" hangingPunct="1">
              <a:buFont typeface="Arial" pitchFamily="34" charset="0"/>
              <a:buChar char="•"/>
              <a:defRPr/>
            </a:pPr>
            <a:r>
              <a:rPr lang="ru-RU" sz="1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дальнейшая реализация муниципальной программы в плановом объеме</a:t>
            </a:r>
          </a:p>
          <a:p>
            <a:pPr eaLnBrk="1" hangingPunct="1">
              <a:defRPr/>
            </a:pPr>
            <a:endParaRPr lang="ru-RU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Стрелка вниз 58"/>
          <p:cNvSpPr/>
          <p:nvPr/>
        </p:nvSpPr>
        <p:spPr bwMode="auto">
          <a:xfrm>
            <a:off x="3214678" y="5429264"/>
            <a:ext cx="2786082" cy="428628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b="1" dirty="0">
              <a:solidFill>
                <a:prstClr val="white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0" y="1428736"/>
          <a:ext cx="8784974" cy="5266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2500306"/>
            <a:ext cx="2357422" cy="662202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0400  Национальная экономика  </a:t>
            </a:r>
            <a:r>
              <a:rPr lang="ru-RU" sz="1000" b="1" dirty="0" smtClean="0"/>
              <a:t>50000,00 </a:t>
            </a:r>
            <a:r>
              <a:rPr lang="ru-RU" sz="1000" b="1" dirty="0"/>
              <a:t>руб.</a:t>
            </a:r>
          </a:p>
        </p:txBody>
      </p:sp>
      <p:sp>
        <p:nvSpPr>
          <p:cNvPr id="90162" name="Rectangle 50"/>
          <p:cNvSpPr>
            <a:spLocks noChangeArrowheads="1"/>
          </p:cNvSpPr>
          <p:nvPr/>
        </p:nvSpPr>
        <p:spPr bwMode="auto">
          <a:xfrm>
            <a:off x="0" y="115888"/>
            <a:ext cx="907732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700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РАСХОДЫ БЮДЖЕТА МУНИЦИПАЛЬНОГО </a:t>
            </a:r>
            <a:r>
              <a:rPr lang="ru-RU" sz="1700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ОБРАЗОВАНИЯ </a:t>
            </a:r>
            <a:r>
              <a:rPr lang="ru-RU" sz="1700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ПО РАЗДЕЛАМ БЮДЖЕТНОЙ КЛАССИФИКАЦИИ </a:t>
            </a:r>
            <a:r>
              <a:rPr lang="ru-RU" sz="1700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ru-RU" sz="1700" b="1" i="1" dirty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НА </a:t>
            </a:r>
            <a:r>
              <a:rPr lang="ru-RU" sz="1700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2024</a:t>
            </a:r>
            <a:r>
              <a:rPr lang="ru-RU" sz="1700" b="1" i="1" dirty="0" smtClean="0">
                <a:solidFill>
                  <a:srgbClr val="0B539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ГОД</a:t>
            </a:r>
            <a:endParaRPr lang="ru-RU" sz="1700" b="1" i="1" dirty="0">
              <a:solidFill>
                <a:srgbClr val="0B539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572265" y="4857760"/>
            <a:ext cx="2174746" cy="5715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 smtClean="0">
                <a:cs typeface="Times New Roman" pitchFamily="18" charset="0"/>
              </a:rPr>
              <a:t>Молодежная политика и оздоровление детей</a:t>
            </a:r>
          </a:p>
          <a:p>
            <a:pPr>
              <a:defRPr/>
            </a:pPr>
            <a:r>
              <a:rPr lang="ru-RU" sz="1000" b="1" dirty="0" smtClean="0">
                <a:cs typeface="Times New Roman" pitchFamily="18" charset="0"/>
              </a:rPr>
              <a:t> 30000,00 руб.</a:t>
            </a:r>
            <a:endParaRPr lang="ru-RU" sz="1000" b="1" dirty="0"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143636" y="5929331"/>
            <a:ext cx="2357454" cy="6429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1100  Физическая культура и спорт </a:t>
            </a:r>
            <a:r>
              <a:rPr lang="ru-RU" sz="1000" b="1" dirty="0" smtClean="0"/>
              <a:t>5000,00 </a:t>
            </a:r>
            <a:r>
              <a:rPr lang="ru-RU" sz="1000" b="1" dirty="0" smtClean="0"/>
              <a:t>руб</a:t>
            </a:r>
            <a:r>
              <a:rPr lang="ru-RU" sz="1000" b="1" dirty="0"/>
              <a:t>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70383" y="1729205"/>
            <a:ext cx="2605156" cy="709971"/>
          </a:xfrm>
          <a:prstGeom prst="rect">
            <a:avLst/>
          </a:prstGeom>
          <a:solidFill>
            <a:srgbClr val="FFC000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28600" indent="-228600">
              <a:buAutoNum type="arabicPlain" startAt="300"/>
              <a:defRPr/>
            </a:pPr>
            <a:r>
              <a:rPr lang="ru-RU" sz="1000" b="1" dirty="0" smtClean="0"/>
              <a:t>Национальная </a:t>
            </a:r>
            <a:r>
              <a:rPr lang="ru-RU" sz="1000" b="1" dirty="0"/>
              <a:t>безопасность и правоохранительная деятельность</a:t>
            </a:r>
          </a:p>
          <a:p>
            <a:pPr marL="228600" indent="-228600">
              <a:defRPr/>
            </a:pPr>
            <a:r>
              <a:rPr lang="ru-RU" sz="1000" b="1" dirty="0" smtClean="0"/>
              <a:t>30000,00 </a:t>
            </a:r>
            <a:r>
              <a:rPr lang="ru-RU" sz="1000" b="1" dirty="0" smtClean="0"/>
              <a:t>руб</a:t>
            </a:r>
            <a:r>
              <a:rPr lang="ru-RU" sz="1000" b="1" dirty="0"/>
              <a:t>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1428736"/>
            <a:ext cx="2696643" cy="510986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228600" indent="-228600">
              <a:buAutoNum type="arabicPlain" startAt="1000"/>
              <a:defRPr/>
            </a:pPr>
            <a:r>
              <a:rPr lang="ru-RU" sz="1000" b="1" dirty="0" smtClean="0"/>
              <a:t>Социальная </a:t>
            </a:r>
            <a:r>
              <a:rPr lang="ru-RU" sz="1000" b="1" dirty="0"/>
              <a:t>политика </a:t>
            </a:r>
            <a:endParaRPr lang="ru-RU" sz="1000" b="1" dirty="0" smtClean="0"/>
          </a:p>
          <a:p>
            <a:pPr marL="228600" indent="-228600">
              <a:defRPr/>
            </a:pPr>
            <a:r>
              <a:rPr lang="ru-RU" sz="1000" b="1" dirty="0" smtClean="0"/>
              <a:t>974133,00  </a:t>
            </a:r>
            <a:r>
              <a:rPr lang="ru-RU" sz="1000" b="1" dirty="0"/>
              <a:t>руб.</a:t>
            </a:r>
          </a:p>
        </p:txBody>
      </p:sp>
      <p:pic>
        <p:nvPicPr>
          <p:cNvPr id="28704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2214554"/>
            <a:ext cx="5873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5" name="Picture 1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5643578"/>
            <a:ext cx="60801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6" name="Picture 1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5000636"/>
            <a:ext cx="57943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7" name="Picture 1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1785926"/>
            <a:ext cx="615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0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3643314"/>
            <a:ext cx="6016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1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2214546" y="3286124"/>
            <a:ext cx="617537" cy="51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3" name="Рисунок 75" descr="sz_logo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2285992"/>
            <a:ext cx="550863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924451" y="3357562"/>
            <a:ext cx="2088232" cy="5000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0200 Национальная оборона </a:t>
            </a:r>
          </a:p>
          <a:p>
            <a:pPr>
              <a:defRPr/>
            </a:pPr>
            <a:r>
              <a:rPr lang="ru-RU" sz="1000" b="1" dirty="0" smtClean="0"/>
              <a:t>134910,00 </a:t>
            </a:r>
            <a:r>
              <a:rPr lang="ru-RU" sz="1000" b="1" dirty="0" smtClean="0"/>
              <a:t>руб</a:t>
            </a:r>
            <a:r>
              <a:rPr lang="ru-RU" sz="1000" b="1" dirty="0"/>
              <a:t>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214678" y="857232"/>
            <a:ext cx="2785634" cy="4613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0100  </a:t>
            </a:r>
            <a:r>
              <a:rPr lang="ru-RU" sz="1000" b="1" dirty="0" err="1" smtClean="0"/>
              <a:t>Общегосударственны</a:t>
            </a:r>
            <a:r>
              <a:rPr lang="ru-RU" sz="1000" b="1" dirty="0" smtClean="0"/>
              <a:t> вопросы 4250876,00руб</a:t>
            </a:r>
            <a:r>
              <a:rPr lang="ru-RU" sz="1000" b="1" dirty="0"/>
              <a:t>.</a:t>
            </a:r>
          </a:p>
        </p:txBody>
      </p:sp>
      <p:sp>
        <p:nvSpPr>
          <p:cNvPr id="19" name="Скругленный прямоугольник 18" descr="Фиолетовый узор"/>
          <p:cNvSpPr>
            <a:spLocks noChangeArrowheads="1"/>
          </p:cNvSpPr>
          <p:nvPr/>
        </p:nvSpPr>
        <p:spPr bwMode="auto">
          <a:xfrm>
            <a:off x="3143241" y="3068638"/>
            <a:ext cx="2428891" cy="2179637"/>
          </a:xfrm>
          <a:prstGeom prst="roundRect">
            <a:avLst>
              <a:gd name="adj" fmla="val 50000"/>
            </a:avLst>
          </a:prstGeom>
          <a:blipFill dpi="0" rotWithShape="1">
            <a:blip r:embed="rId14" cstate="print"/>
            <a:srcRect/>
            <a:tile tx="0" ty="0" sx="100000" sy="100000" flip="none" algn="tl"/>
          </a:blip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РАСХОДЫ </a:t>
            </a:r>
            <a:r>
              <a:rPr lang="ru-RU" sz="1400" i="1" dirty="0" smtClean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бюджета Первоавгустовского сельсовета</a:t>
            </a:r>
            <a:endParaRPr lang="ru-RU" sz="1400" i="1" dirty="0">
              <a:solidFill>
                <a:srgbClr val="EEACE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14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600" i="1" dirty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всего </a:t>
            </a:r>
          </a:p>
          <a:p>
            <a:pPr>
              <a:defRPr/>
            </a:pPr>
            <a:r>
              <a:rPr lang="ru-RU" sz="1600" i="1" dirty="0" smtClean="0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9992017,00 </a:t>
            </a:r>
            <a:r>
              <a:rPr lang="ru-RU" sz="1600" i="1" dirty="0" err="1">
                <a:solidFill>
                  <a:srgbClr val="EEACE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руб</a:t>
            </a:r>
            <a:endParaRPr lang="ru-RU" sz="1600" i="1" dirty="0">
              <a:solidFill>
                <a:srgbClr val="EEACE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-142908" y="4572008"/>
            <a:ext cx="2214578" cy="818526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>
              <a:defRPr/>
            </a:pPr>
            <a:r>
              <a:rPr lang="ru-RU" sz="1000" b="1" dirty="0"/>
              <a:t>0500  ЖКХ </a:t>
            </a:r>
            <a:r>
              <a:rPr lang="ru-RU" sz="1000" b="1" dirty="0" smtClean="0"/>
              <a:t>4517098,00руб</a:t>
            </a:r>
            <a:r>
              <a:rPr lang="ru-RU" sz="1000" b="1" dirty="0"/>
              <a:t>.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2071670" y="4286256"/>
            <a:ext cx="1187431" cy="1187431"/>
            <a:chOff x="5227335" y="3468257"/>
            <a:chExt cx="1187431" cy="1187431"/>
          </a:xfrm>
          <a:solidFill>
            <a:schemeClr val="accent4">
              <a:lumMod val="75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5" name="Овал 24"/>
            <p:cNvSpPr/>
            <p:nvPr/>
          </p:nvSpPr>
          <p:spPr>
            <a:xfrm>
              <a:off x="5227335" y="3468257"/>
              <a:ext cx="1187431" cy="1187431"/>
            </a:xfrm>
            <a:prstGeom prst="ellipse">
              <a:avLst/>
            </a:prstGeom>
            <a:grpFill/>
            <a:sp3d prstMaterial="dkEdge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Овал 4"/>
            <p:cNvSpPr/>
            <p:nvPr/>
          </p:nvSpPr>
          <p:spPr>
            <a:xfrm>
              <a:off x="5401230" y="3642152"/>
              <a:ext cx="839641" cy="83964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 dirty="0"/>
            </a:p>
          </p:txBody>
        </p:sp>
      </p:grpSp>
      <p:pic>
        <p:nvPicPr>
          <p:cNvPr id="28720" name="Picture 8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4500570"/>
            <a:ext cx="60007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9"/>
          <p:cNvSpPr txBox="1">
            <a:spLocks noChangeArrowheads="1"/>
          </p:cNvSpPr>
          <p:nvPr/>
        </p:nvSpPr>
        <p:spPr bwMode="auto">
          <a:xfrm>
            <a:off x="1293813" y="13414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2000" b="1">
              <a:latin typeface="Arial Cyr" charset="0"/>
              <a:cs typeface="Arial" pitchFamily="34" charset="0"/>
            </a:endParaRPr>
          </a:p>
        </p:txBody>
      </p:sp>
      <p:sp>
        <p:nvSpPr>
          <p:cNvPr id="40965" name="TextBox 2"/>
          <p:cNvSpPr txBox="1">
            <a:spLocks noChangeArrowheads="1"/>
          </p:cNvSpPr>
          <p:nvPr/>
        </p:nvSpPr>
        <p:spPr bwMode="auto">
          <a:xfrm>
            <a:off x="250825" y="2636838"/>
            <a:ext cx="8496300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Проект«Бюджет </a:t>
            </a: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для граждан» </a:t>
            </a:r>
          </a:p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Подготовлен 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Администрацией Первоавгустовского сельсовета Дмитриевского района Курской области </a:t>
            </a:r>
            <a:endParaRPr lang="en-US" sz="24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tique Olive Compact" pitchFamily="34" charset="0"/>
            </a:endParaRPr>
          </a:p>
          <a:p>
            <a:pPr eaLnBrk="1" hangingPunct="1">
              <a:defRPr/>
            </a:pP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Constantia" pitchFamily="18" charset="0"/>
            </a:endParaRPr>
          </a:p>
          <a:p>
            <a:pPr eaLnBrk="1" hangingPunct="1">
              <a:defRPr/>
            </a:pP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307510, Курская область, Дмитриевский район, п.Первоавгустовский, ул.Комсомольская, 38 </a:t>
            </a: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(47150) 9-93-67, </a:t>
            </a: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en-US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 электронной </a:t>
            </a:r>
            <a:r>
              <a:rPr lang="ru-RU" alt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почты:</a:t>
            </a:r>
            <a:r>
              <a:rPr lang="en-US" altLang="en-US" sz="24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possoviet@mail.ru</a:t>
            </a:r>
            <a:endParaRPr lang="ru-RU" altLang="en-US" sz="2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02833" y="500042"/>
            <a:ext cx="8555447" cy="107157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179388" y="1557338"/>
            <a:ext cx="8699500" cy="554037"/>
            <a:chOff x="0" y="0"/>
            <a:chExt cx="5480" cy="349"/>
          </a:xfrm>
          <a:solidFill>
            <a:srgbClr val="696CEF"/>
          </a:solidFill>
        </p:grpSpPr>
        <p:pic>
          <p:nvPicPr>
            <p:cNvPr id="6160" name="Скругленный прямоугольник 7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480" cy="34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1" name="Text Box 4"/>
            <p:cNvSpPr txBox="1">
              <a:spLocks noChangeArrowheads="1"/>
            </p:cNvSpPr>
            <p:nvPr/>
          </p:nvSpPr>
          <p:spPr bwMode="auto">
            <a:xfrm>
              <a:off x="30" y="28"/>
              <a:ext cx="5424" cy="2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2400" b="1" dirty="0">
                  <a:solidFill>
                    <a:srgbClr val="343437"/>
                  </a:solidFill>
                  <a:latin typeface="Constantia" pitchFamily="18" charset="0"/>
                </a:rPr>
                <a:t>БЮДЖЕТ – ЭТО ПЛАН ДОХОДОВ И РАСХОДОВ </a:t>
              </a:r>
            </a:p>
          </p:txBody>
        </p:sp>
      </p:grpSp>
      <p:grpSp>
        <p:nvGrpSpPr>
          <p:cNvPr id="6147" name="Group 5"/>
          <p:cNvGrpSpPr>
            <a:grpSpLocks/>
          </p:cNvGrpSpPr>
          <p:nvPr/>
        </p:nvGrpSpPr>
        <p:grpSpPr bwMode="auto">
          <a:xfrm>
            <a:off x="179388" y="836613"/>
            <a:ext cx="8772525" cy="701675"/>
            <a:chOff x="0" y="0"/>
            <a:chExt cx="5526" cy="442"/>
          </a:xfrm>
        </p:grpSpPr>
        <p:pic>
          <p:nvPicPr>
            <p:cNvPr id="6158" name="Скругленный прямоугольник 8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9" name="Text Box 7"/>
            <p:cNvSpPr txBox="1">
              <a:spLocks noChangeArrowheads="1"/>
            </p:cNvSpPr>
            <p:nvPr/>
          </p:nvSpPr>
          <p:spPr bwMode="auto">
            <a:xfrm>
              <a:off x="34" y="33"/>
              <a:ext cx="5463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1600" dirty="0">
                  <a:solidFill>
                    <a:srgbClr val="B48200"/>
                  </a:solidFill>
                  <a:latin typeface="Constantia" pitchFamily="18" charset="0"/>
                </a:rPr>
                <a:t>Со </a:t>
              </a:r>
              <a:r>
                <a:rPr lang="ru-RU" altLang="ru-RU" sz="1600" dirty="0" err="1">
                  <a:solidFill>
                    <a:srgbClr val="B48200"/>
                  </a:solidFill>
                  <a:latin typeface="Constantia" pitchFamily="18" charset="0"/>
                </a:rPr>
                <a:t>старонормандского</a:t>
              </a:r>
              <a:r>
                <a:rPr lang="ru-RU" altLang="ru-RU" sz="1600">
                  <a:solidFill>
                    <a:srgbClr val="B48200"/>
                  </a:solidFill>
                  <a:latin typeface="Constantia" pitchFamily="18" charset="0"/>
                </a:rPr>
                <a:t> bougette — кошелѐк, сумка, кожаный мешок, мешок с деньгами </a:t>
              </a:r>
            </a:p>
          </p:txBody>
        </p:sp>
      </p:grpSp>
      <p:grpSp>
        <p:nvGrpSpPr>
          <p:cNvPr id="6148" name="Group 8"/>
          <p:cNvGrpSpPr>
            <a:grpSpLocks/>
          </p:cNvGrpSpPr>
          <p:nvPr/>
        </p:nvGrpSpPr>
        <p:grpSpPr bwMode="auto">
          <a:xfrm>
            <a:off x="179388" y="2205038"/>
            <a:ext cx="8845550" cy="2865437"/>
            <a:chOff x="0" y="0"/>
            <a:chExt cx="5572" cy="1805"/>
          </a:xfrm>
        </p:grpSpPr>
        <p:pic>
          <p:nvPicPr>
            <p:cNvPr id="6156" name="Скругленный прямоугольник 9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72" cy="1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7" name="Text Box 10"/>
            <p:cNvSpPr txBox="1">
              <a:spLocks noChangeArrowheads="1"/>
            </p:cNvSpPr>
            <p:nvPr/>
          </p:nvSpPr>
          <p:spPr bwMode="auto">
            <a:xfrm>
              <a:off x="79" y="77"/>
              <a:ext cx="5418" cy="1653"/>
            </a:xfrm>
            <a:prstGeom prst="rect">
              <a:avLst/>
            </a:prstGeom>
            <a:solidFill>
              <a:srgbClr val="EEA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indent="457200" algn="just" eaLnBrk="1" hangingPunct="1">
                <a:buFont typeface="Arial" pitchFamily="34" charset="0"/>
                <a:buChar char="•"/>
              </a:pP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Каждый житель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Первоавгустовского сельсовета 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является участником формирования этого плана с одной стороны как налогоплательщик, наполняя доходы бюджета, с другой - он получает часть расходов как потребитель общественных услуг.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Государство расходует 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поступившие доходы для выполнения своих функций и предоставление общественных (муниципальных) услуг: образование, </a:t>
              </a:r>
              <a:r>
                <a:rPr lang="ru-RU" altLang="ru-RU" sz="2000" dirty="0" smtClean="0">
                  <a:solidFill>
                    <a:srgbClr val="343437"/>
                  </a:solidFill>
                  <a:latin typeface="Constantia" pitchFamily="18" charset="0"/>
                </a:rPr>
                <a:t>культура</a:t>
              </a:r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</a:t>
              </a:r>
            </a:p>
          </p:txBody>
        </p:sp>
      </p:grpSp>
      <p:grpSp>
        <p:nvGrpSpPr>
          <p:cNvPr id="6149" name="Group 11"/>
          <p:cNvGrpSpPr>
            <a:grpSpLocks/>
          </p:cNvGrpSpPr>
          <p:nvPr/>
        </p:nvGrpSpPr>
        <p:grpSpPr bwMode="auto">
          <a:xfrm>
            <a:off x="219075" y="5126038"/>
            <a:ext cx="8772525" cy="1609725"/>
            <a:chOff x="0" y="0"/>
            <a:chExt cx="5526" cy="1014"/>
          </a:xfrm>
        </p:grpSpPr>
        <p:pic>
          <p:nvPicPr>
            <p:cNvPr id="6154" name="Скругленный прямоугольник 10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5" name="Text Box 13"/>
            <p:cNvSpPr txBox="1">
              <a:spLocks noChangeArrowheads="1"/>
            </p:cNvSpPr>
            <p:nvPr/>
          </p:nvSpPr>
          <p:spPr bwMode="auto">
            <a:xfrm>
              <a:off x="52" y="52"/>
              <a:ext cx="5425" cy="916"/>
            </a:xfrm>
            <a:prstGeom prst="rect">
              <a:avLst/>
            </a:prstGeom>
            <a:solidFill>
              <a:srgbClr val="696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indent="457200" algn="just" eaLnBrk="1" hangingPunct="1"/>
              <a:r>
                <a:rPr lang="ru-RU" altLang="ru-RU" sz="2000" dirty="0">
                  <a:solidFill>
                    <a:srgbClr val="343437"/>
                  </a:solidFill>
                  <a:latin typeface="Constantia" pitchFamily="18" charset="0"/>
                </a:rPr>
                <a:t>Граждане — и как налогоплательщики, и как потребители общественных услуг —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 </a:t>
              </a:r>
            </a:p>
          </p:txBody>
        </p:sp>
      </p:grpSp>
      <p:grpSp>
        <p:nvGrpSpPr>
          <p:cNvPr id="6150" name="Group 14"/>
          <p:cNvGrpSpPr>
            <a:grpSpLocks/>
          </p:cNvGrpSpPr>
          <p:nvPr/>
        </p:nvGrpSpPr>
        <p:grpSpPr bwMode="auto">
          <a:xfrm>
            <a:off x="1979613" y="188913"/>
            <a:ext cx="4808537" cy="658812"/>
            <a:chOff x="0" y="0"/>
            <a:chExt cx="3029" cy="415"/>
          </a:xfrm>
          <a:solidFill>
            <a:srgbClr val="EEACEC"/>
          </a:solidFill>
        </p:grpSpPr>
        <p:pic>
          <p:nvPicPr>
            <p:cNvPr id="6152" name="Скругленный прямоугольник 1"/>
            <p:cNvPicPr>
              <a:picLocks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9" cy="41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3" name="Text Box 16"/>
            <p:cNvSpPr txBox="1">
              <a:spLocks noChangeArrowheads="1"/>
            </p:cNvSpPr>
            <p:nvPr/>
          </p:nvSpPr>
          <p:spPr bwMode="auto">
            <a:xfrm>
              <a:off x="32" y="31"/>
              <a:ext cx="2970" cy="33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2800" b="1">
                  <a:solidFill>
                    <a:srgbClr val="343437"/>
                  </a:solidFill>
                  <a:latin typeface="Constantia" pitchFamily="18" charset="0"/>
                </a:rPr>
                <a:t>Что такое бюджет?</a:t>
              </a:r>
              <a:endParaRPr lang="ru-RU" altLang="ru-RU" sz="2800">
                <a:solidFill>
                  <a:srgbClr val="343437"/>
                </a:solidFill>
                <a:latin typeface="Constant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4"/>
          <p:cNvGrpSpPr>
            <a:grpSpLocks/>
          </p:cNvGrpSpPr>
          <p:nvPr/>
        </p:nvGrpSpPr>
        <p:grpSpPr bwMode="auto">
          <a:xfrm>
            <a:off x="2268538" y="188913"/>
            <a:ext cx="4806950" cy="658812"/>
            <a:chOff x="0" y="0"/>
            <a:chExt cx="3029" cy="415"/>
          </a:xfrm>
        </p:grpSpPr>
        <p:pic>
          <p:nvPicPr>
            <p:cNvPr id="7193" name="Скругленный прямоугольник 1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29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4" name="Text Box 16"/>
            <p:cNvSpPr txBox="1">
              <a:spLocks noChangeArrowheads="1"/>
            </p:cNvSpPr>
            <p:nvPr/>
          </p:nvSpPr>
          <p:spPr bwMode="auto">
            <a:xfrm>
              <a:off x="32" y="31"/>
              <a:ext cx="2970" cy="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 altLang="ru-RU" sz="2800">
                <a:solidFill>
                  <a:srgbClr val="343437"/>
                </a:solidFill>
                <a:latin typeface="Constantia" pitchFamily="18" charset="0"/>
              </a:endParaRPr>
            </a:p>
          </p:txBody>
        </p:sp>
      </p:grpSp>
      <p:grpSp>
        <p:nvGrpSpPr>
          <p:cNvPr id="7171" name="Блок-схема: альтернативный процесс 5"/>
          <p:cNvGrpSpPr>
            <a:grpSpLocks/>
          </p:cNvGrpSpPr>
          <p:nvPr/>
        </p:nvGrpSpPr>
        <p:grpSpPr bwMode="auto">
          <a:xfrm>
            <a:off x="987425" y="1641475"/>
            <a:ext cx="7113588" cy="635000"/>
            <a:chOff x="123" y="588"/>
            <a:chExt cx="5345" cy="672"/>
          </a:xfrm>
          <a:solidFill>
            <a:schemeClr val="tx2">
              <a:lumMod val="60000"/>
              <a:lumOff val="40000"/>
            </a:schemeClr>
          </a:solidFill>
        </p:grpSpPr>
        <p:pic>
          <p:nvPicPr>
            <p:cNvPr id="7191" name="Блок-схема: альтернативный процесс 5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" y="588"/>
              <a:ext cx="5345" cy="67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" name="Text Box 4"/>
            <p:cNvSpPr txBox="1">
              <a:spLocks noChangeArrowheads="1"/>
            </p:cNvSpPr>
            <p:nvPr/>
          </p:nvSpPr>
          <p:spPr bwMode="auto">
            <a:xfrm>
              <a:off x="190" y="637"/>
              <a:ext cx="5214" cy="54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r>
                <a:rPr lang="ru-RU" sz="2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Бюджетная система Российской Федерации</a:t>
              </a:r>
            </a:p>
          </p:txBody>
        </p:sp>
      </p:grp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411413" y="260350"/>
            <a:ext cx="45958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БЮДЖЕТНАЯ  СИСТЕМА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95288" y="936625"/>
            <a:ext cx="8353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rgbClr val="00008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 ЭТО СОВОКУПНОСТЬ  БЮДЖЕТОВ РАЗНЫХ УРОВНЕЙ, ОСНОВАННАЯ НА СОЦИАЛЬНО-ЭКОНОМИЧЕСКИХ ВЗАИМООТНОШЕНИЯХ И БЮДЖЕТНОМ ЗАКОНОДАТЕЛЬСТВЕ</a:t>
            </a:r>
          </a:p>
        </p:txBody>
      </p:sp>
      <p:sp>
        <p:nvSpPr>
          <p:cNvPr id="19" name="Скругленный прямоугольник 18"/>
          <p:cNvSpPr>
            <a:spLocks noChangeArrowheads="1"/>
          </p:cNvSpPr>
          <p:nvPr/>
        </p:nvSpPr>
        <p:spPr bwMode="auto">
          <a:xfrm>
            <a:off x="682625" y="2852738"/>
            <a:ext cx="1512888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Федеральный бюджет</a:t>
            </a:r>
          </a:p>
        </p:txBody>
      </p:sp>
      <p:sp>
        <p:nvSpPr>
          <p:cNvPr id="2" name="Скругленный прямоугольник 18"/>
          <p:cNvSpPr>
            <a:spLocks noChangeArrowheads="1"/>
          </p:cNvSpPr>
          <p:nvPr/>
        </p:nvSpPr>
        <p:spPr bwMode="auto">
          <a:xfrm>
            <a:off x="684213" y="4146550"/>
            <a:ext cx="1943100" cy="108108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государственных внебюджетных фондов РФ</a:t>
            </a:r>
          </a:p>
        </p:txBody>
      </p:sp>
      <p:sp>
        <p:nvSpPr>
          <p:cNvPr id="3" name="Скругленный прямоугольник 18"/>
          <p:cNvSpPr>
            <a:spLocks noChangeArrowheads="1"/>
          </p:cNvSpPr>
          <p:nvPr/>
        </p:nvSpPr>
        <p:spPr bwMode="auto">
          <a:xfrm>
            <a:off x="2771775" y="2852738"/>
            <a:ext cx="1584325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субъектов РФ</a:t>
            </a:r>
          </a:p>
        </p:txBody>
      </p:sp>
      <p:sp>
        <p:nvSpPr>
          <p:cNvPr id="4" name="Скругленный прямоугольник 18"/>
          <p:cNvSpPr>
            <a:spLocks noChangeArrowheads="1"/>
          </p:cNvSpPr>
          <p:nvPr/>
        </p:nvSpPr>
        <p:spPr bwMode="auto">
          <a:xfrm>
            <a:off x="2771775" y="4146550"/>
            <a:ext cx="2017713" cy="108108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территориальных государственных внебюджетных фондов</a:t>
            </a:r>
          </a:p>
        </p:txBody>
      </p:sp>
      <p:sp>
        <p:nvSpPr>
          <p:cNvPr id="5" name="Скругленный прямоугольник 18"/>
          <p:cNvSpPr>
            <a:spLocks noChangeArrowheads="1"/>
          </p:cNvSpPr>
          <p:nvPr/>
        </p:nvSpPr>
        <p:spPr bwMode="auto">
          <a:xfrm>
            <a:off x="4932363" y="2852738"/>
            <a:ext cx="3671887" cy="576262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Местные Бюджеты</a:t>
            </a:r>
          </a:p>
        </p:txBody>
      </p:sp>
      <p:sp>
        <p:nvSpPr>
          <p:cNvPr id="14" name="Стрелка вниз 13"/>
          <p:cNvSpPr>
            <a:spLocks noChangeArrowheads="1"/>
          </p:cNvSpPr>
          <p:nvPr/>
        </p:nvSpPr>
        <p:spPr bwMode="auto">
          <a:xfrm rot="21600000">
            <a:off x="2301875" y="2347913"/>
            <a:ext cx="358775" cy="1728787"/>
          </a:xfrm>
          <a:prstGeom prst="downArrow">
            <a:avLst>
              <a:gd name="adj1" fmla="val 45139"/>
              <a:gd name="adj2" fmla="val 8938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7" name="Стрелка вниз 13"/>
          <p:cNvSpPr>
            <a:spLocks noChangeArrowheads="1"/>
          </p:cNvSpPr>
          <p:nvPr/>
        </p:nvSpPr>
        <p:spPr bwMode="auto">
          <a:xfrm rot="24300000">
            <a:off x="1547813" y="2286000"/>
            <a:ext cx="287337" cy="576263"/>
          </a:xfrm>
          <a:prstGeom prst="downArrow">
            <a:avLst>
              <a:gd name="adj1" fmla="val 43852"/>
              <a:gd name="adj2" fmla="val 106080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8" name="Стрелка вниз 13"/>
          <p:cNvSpPr>
            <a:spLocks noChangeArrowheads="1"/>
          </p:cNvSpPr>
          <p:nvPr/>
        </p:nvSpPr>
        <p:spPr bwMode="auto">
          <a:xfrm rot="18900000">
            <a:off x="6526213" y="2276475"/>
            <a:ext cx="287337" cy="576263"/>
          </a:xfrm>
          <a:prstGeom prst="downArrow">
            <a:avLst>
              <a:gd name="adj1" fmla="val 43852"/>
              <a:gd name="adj2" fmla="val 106080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9" name="Стрелка вниз 13"/>
          <p:cNvSpPr>
            <a:spLocks noChangeArrowheads="1"/>
          </p:cNvSpPr>
          <p:nvPr/>
        </p:nvSpPr>
        <p:spPr bwMode="auto">
          <a:xfrm rot="21600000">
            <a:off x="6732588" y="3500438"/>
            <a:ext cx="431800" cy="2016125"/>
          </a:xfrm>
          <a:prstGeom prst="downArrow">
            <a:avLst>
              <a:gd name="adj1" fmla="val 40667"/>
              <a:gd name="adj2" fmla="val 6886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0" name="Стрелка вниз 13"/>
          <p:cNvSpPr>
            <a:spLocks noChangeArrowheads="1"/>
          </p:cNvSpPr>
          <p:nvPr/>
        </p:nvSpPr>
        <p:spPr bwMode="auto">
          <a:xfrm rot="21600000">
            <a:off x="7740650" y="3500438"/>
            <a:ext cx="352425" cy="936625"/>
          </a:xfrm>
          <a:prstGeom prst="downArrow">
            <a:avLst>
              <a:gd name="adj1" fmla="val 49620"/>
              <a:gd name="adj2" fmla="val 66441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1" name="Скругленный прямоугольник 18"/>
          <p:cNvSpPr>
            <a:spLocks noChangeArrowheads="1"/>
          </p:cNvSpPr>
          <p:nvPr/>
        </p:nvSpPr>
        <p:spPr bwMode="auto">
          <a:xfrm>
            <a:off x="4932363" y="4508500"/>
            <a:ext cx="1655762" cy="720725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муниципальных районов</a:t>
            </a:r>
          </a:p>
        </p:txBody>
      </p:sp>
      <p:sp>
        <p:nvSpPr>
          <p:cNvPr id="12" name="Скругленный прямоугольник 18"/>
          <p:cNvSpPr>
            <a:spLocks noChangeArrowheads="1"/>
          </p:cNvSpPr>
          <p:nvPr/>
        </p:nvSpPr>
        <p:spPr bwMode="auto">
          <a:xfrm>
            <a:off x="7307263" y="4508500"/>
            <a:ext cx="1296987" cy="719138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поселений</a:t>
            </a:r>
          </a:p>
        </p:txBody>
      </p:sp>
      <p:sp>
        <p:nvSpPr>
          <p:cNvPr id="13" name="Скругленный прямоугольник 18"/>
          <p:cNvSpPr>
            <a:spLocks noChangeArrowheads="1"/>
          </p:cNvSpPr>
          <p:nvPr/>
        </p:nvSpPr>
        <p:spPr bwMode="auto">
          <a:xfrm>
            <a:off x="6226175" y="5588000"/>
            <a:ext cx="1441450" cy="720725"/>
          </a:xfrm>
          <a:prstGeom prst="roundRect">
            <a:avLst>
              <a:gd name="adj" fmla="val 3097"/>
            </a:avLst>
          </a:prstGeom>
          <a:gradFill rotWithShape="1">
            <a:gsLst>
              <a:gs pos="0">
                <a:srgbClr val="6699FF">
                  <a:alpha val="25000"/>
                </a:srgbClr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25400" algn="ctr">
            <a:solidFill>
              <a:schemeClr val="hlink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ru-RU" sz="1400" i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Бюджеты городских округов</a:t>
            </a:r>
          </a:p>
        </p:txBody>
      </p:sp>
      <p:sp>
        <p:nvSpPr>
          <p:cNvPr id="15" name="Стрелка вниз 13"/>
          <p:cNvSpPr>
            <a:spLocks noChangeArrowheads="1"/>
          </p:cNvSpPr>
          <p:nvPr/>
        </p:nvSpPr>
        <p:spPr bwMode="auto">
          <a:xfrm rot="21600000">
            <a:off x="5651500" y="3500438"/>
            <a:ext cx="352425" cy="936625"/>
          </a:xfrm>
          <a:prstGeom prst="downArrow">
            <a:avLst>
              <a:gd name="adj1" fmla="val 49620"/>
              <a:gd name="adj2" fmla="val 66441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6" name="Стрелка вниз 13"/>
          <p:cNvSpPr>
            <a:spLocks noChangeArrowheads="1"/>
          </p:cNvSpPr>
          <p:nvPr/>
        </p:nvSpPr>
        <p:spPr bwMode="auto">
          <a:xfrm rot="21600000">
            <a:off x="3421063" y="2347913"/>
            <a:ext cx="287337" cy="431800"/>
          </a:xfrm>
          <a:prstGeom prst="downArrow">
            <a:avLst>
              <a:gd name="adj1" fmla="val 43852"/>
              <a:gd name="adj2" fmla="val 79487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  <p:sp>
        <p:nvSpPr>
          <p:cNvPr id="17" name="Стрелка вниз 13"/>
          <p:cNvSpPr>
            <a:spLocks noChangeArrowheads="1"/>
          </p:cNvSpPr>
          <p:nvPr/>
        </p:nvSpPr>
        <p:spPr bwMode="auto">
          <a:xfrm rot="21600000">
            <a:off x="4460875" y="2347913"/>
            <a:ext cx="358775" cy="1728787"/>
          </a:xfrm>
          <a:prstGeom prst="downArrow">
            <a:avLst>
              <a:gd name="adj1" fmla="val 45139"/>
              <a:gd name="adj2" fmla="val 89389"/>
            </a:avLst>
          </a:prstGeom>
          <a:solidFill>
            <a:srgbClr val="00FF00">
              <a:alpha val="50000"/>
            </a:srgbClr>
          </a:solidFill>
          <a:ln w="57150" algn="ctr">
            <a:solidFill>
              <a:srgbClr val="0066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ru-RU" sz="200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85720" y="3673026"/>
            <a:ext cx="3857651" cy="2026670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КОНСОЛИДИРОВАННЫЙ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МУНИЦИПАЛЬНЫЙ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2" name="AutoShape 22"/>
          <p:cNvSpPr>
            <a:spLocks noChangeArrowheads="1"/>
          </p:cNvSpPr>
          <p:nvPr/>
        </p:nvSpPr>
        <p:spPr bwMode="auto">
          <a:xfrm>
            <a:off x="4643438" y="3786190"/>
            <a:ext cx="3600450" cy="1285884"/>
          </a:xfrm>
          <a:prstGeom prst="roundRect">
            <a:avLst>
              <a:gd name="adj" fmla="val 16667"/>
            </a:avLst>
          </a:prstGeom>
          <a:blipFill>
            <a:blip r:embed="rId2" cstate="print"/>
            <a:tile tx="0" ty="0" sx="100000" sy="100000" flip="none" algn="tl"/>
          </a:blip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</a:rPr>
              <a:t>БЮДЖЕТ СЕЛЬСКОГО</a:t>
            </a:r>
          </a:p>
          <a:p>
            <a:pPr eaLnBrk="1" hangingPunct="1"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</a:rPr>
              <a:t> ПОСЕЛЕНИЯ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785794"/>
            <a:ext cx="9144000" cy="1751031"/>
          </a:xfrm>
          <a:prstGeom prst="rect">
            <a:avLst/>
          </a:prstGeom>
          <a:solidFill>
            <a:srgbClr val="CF130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3400" b="1" i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Бюджетная система </a:t>
            </a:r>
            <a:r>
              <a:rPr lang="ru-RU" sz="3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«Первоавгустовский сельсовет» Дмитриевского района Курской области</a:t>
            </a:r>
            <a:endParaRPr lang="ru-RU" sz="3400" i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>
            <a:endCxn id="31762" idx="1"/>
          </p:cNvCxnSpPr>
          <p:nvPr/>
        </p:nvCxnSpPr>
        <p:spPr bwMode="auto">
          <a:xfrm>
            <a:off x="4214809" y="4357694"/>
            <a:ext cx="428629" cy="714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476250"/>
            <a:ext cx="8832850" cy="854075"/>
            <a:chOff x="0" y="0"/>
            <a:chExt cx="5564" cy="538"/>
          </a:xfrm>
        </p:grpSpPr>
        <p:pic>
          <p:nvPicPr>
            <p:cNvPr id="9249" name="Скругленный прямоугольник 3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0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600">
                  <a:solidFill>
                    <a:srgbClr val="660033"/>
                  </a:solidFill>
                  <a:latin typeface="Constantia" pitchFamily="18" charset="0"/>
                </a:rPr>
                <a:t>Основные понятия</a:t>
              </a:r>
            </a:p>
          </p:txBody>
        </p:sp>
      </p:grpSp>
      <p:sp>
        <p:nvSpPr>
          <p:cNvPr id="9219" name="TextBox 12"/>
          <p:cNvSpPr txBox="1">
            <a:spLocks noChangeArrowheads="1"/>
          </p:cNvSpPr>
          <p:nvPr/>
        </p:nvSpPr>
        <p:spPr bwMode="auto">
          <a:xfrm>
            <a:off x="395288" y="1341438"/>
            <a:ext cx="2808287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663300"/>
                </a:solidFill>
                <a:latin typeface="Constantia" pitchFamily="18" charset="0"/>
              </a:rPr>
              <a:t>Поступающие в бюджет денежные средства являются </a:t>
            </a:r>
            <a:r>
              <a:rPr lang="ru-RU" altLang="ru-RU" sz="1600" b="1">
                <a:solidFill>
                  <a:srgbClr val="C00000"/>
                </a:solidFill>
                <a:latin typeface="Constantia" pitchFamily="18" charset="0"/>
              </a:rPr>
              <a:t>ДОХОДАМИ БЮДЖЕТА</a:t>
            </a:r>
          </a:p>
        </p:txBody>
      </p:sp>
      <p:sp>
        <p:nvSpPr>
          <p:cNvPr id="9220" name="Стрелка вниз 13"/>
          <p:cNvSpPr>
            <a:spLocks noChangeArrowheads="1"/>
          </p:cNvSpPr>
          <p:nvPr/>
        </p:nvSpPr>
        <p:spPr bwMode="auto">
          <a:xfrm rot="2358155">
            <a:off x="684213" y="2420938"/>
            <a:ext cx="223837" cy="809625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1" name="Стрелка вниз 14"/>
          <p:cNvSpPr>
            <a:spLocks noChangeArrowheads="1"/>
          </p:cNvSpPr>
          <p:nvPr/>
        </p:nvSpPr>
        <p:spPr bwMode="auto">
          <a:xfrm rot="-2450574">
            <a:off x="2916238" y="2276475"/>
            <a:ext cx="223837" cy="1006475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2" name="Стрелка вниз 15"/>
          <p:cNvSpPr>
            <a:spLocks noChangeArrowheads="1"/>
          </p:cNvSpPr>
          <p:nvPr/>
        </p:nvSpPr>
        <p:spPr bwMode="auto">
          <a:xfrm rot="-491821">
            <a:off x="2045488" y="2512938"/>
            <a:ext cx="223838" cy="650875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FFF0C9"/>
          </a:solidFill>
          <a:ln w="25400">
            <a:solidFill>
              <a:srgbClr val="B07E00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endParaRPr lang="ru-RU" altLang="ru-RU">
              <a:solidFill>
                <a:srgbClr val="FFFFFF"/>
              </a:solidFill>
              <a:latin typeface="Constantia" pitchFamily="18" charset="0"/>
            </a:endParaRPr>
          </a:p>
        </p:txBody>
      </p:sp>
      <p:sp>
        <p:nvSpPr>
          <p:cNvPr id="9223" name="Скругленный прямоугольник 16"/>
          <p:cNvSpPr>
            <a:spLocks noChangeArrowheads="1"/>
          </p:cNvSpPr>
          <p:nvPr/>
        </p:nvSpPr>
        <p:spPr bwMode="auto">
          <a:xfrm>
            <a:off x="107950" y="3213100"/>
            <a:ext cx="1295400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1200" b="1">
                <a:latin typeface="Constantia" pitchFamily="18" charset="0"/>
              </a:rPr>
              <a:t>НАЛОГИ</a:t>
            </a:r>
            <a:r>
              <a:rPr lang="ru-RU" altLang="ru-RU" sz="1200">
                <a:latin typeface="Constantia" pitchFamily="18" charset="0"/>
              </a:rPr>
              <a:t> – часть доходов граждан и организаций, которые они обязаны заплатить государству </a:t>
            </a:r>
            <a:r>
              <a:rPr lang="ru-RU" altLang="ru-RU" sz="1000">
                <a:latin typeface="Constantia" pitchFamily="18" charset="0"/>
              </a:rPr>
              <a:t>(например, налог на доходы физических лиц, налог на прибыль, налог на имущество физических лиц, земельный налог, транспортный налог и др.)</a:t>
            </a:r>
          </a:p>
        </p:txBody>
      </p:sp>
      <p:sp>
        <p:nvSpPr>
          <p:cNvPr id="9224" name="Скругленный прямоугольник 17"/>
          <p:cNvSpPr>
            <a:spLocks noChangeArrowheads="1"/>
          </p:cNvSpPr>
          <p:nvPr/>
        </p:nvSpPr>
        <p:spPr bwMode="auto">
          <a:xfrm>
            <a:off x="1476375" y="3213100"/>
            <a:ext cx="1366838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НЕНАЛОГОВЫЕ ДОХОДЫ </a:t>
            </a:r>
            <a:r>
              <a:rPr lang="ru-RU" altLang="ru-RU" sz="1000" dirty="0">
                <a:latin typeface="Constantia" pitchFamily="18" charset="0"/>
              </a:rPr>
              <a:t>– платежи в виде штрафов, санкций за нарушение </a:t>
            </a:r>
            <a:r>
              <a:rPr lang="ru-RU" altLang="ru-RU" sz="1000" dirty="0" smtClean="0">
                <a:latin typeface="Constantia" pitchFamily="18" charset="0"/>
              </a:rPr>
              <a:t>законодательств, </a:t>
            </a:r>
            <a:r>
              <a:rPr lang="ru-RU" altLang="ru-RU" sz="1000" dirty="0">
                <a:latin typeface="Constantia" pitchFamily="18" charset="0"/>
              </a:rPr>
              <a:t>платежи за пользование имуществом государства, средства самообложения граждан, доходы от оказания платных услуг</a:t>
            </a:r>
          </a:p>
        </p:txBody>
      </p:sp>
      <p:sp>
        <p:nvSpPr>
          <p:cNvPr id="9225" name="Скругленный прямоугольник 18"/>
          <p:cNvSpPr>
            <a:spLocks noChangeArrowheads="1"/>
          </p:cNvSpPr>
          <p:nvPr/>
        </p:nvSpPr>
        <p:spPr bwMode="auto">
          <a:xfrm>
            <a:off x="2916238" y="3213100"/>
            <a:ext cx="1511300" cy="3527425"/>
          </a:xfrm>
          <a:prstGeom prst="roundRect">
            <a:avLst>
              <a:gd name="adj" fmla="val 16667"/>
            </a:avLst>
          </a:prstGeom>
          <a:solidFill>
            <a:srgbClr val="FFF0C9"/>
          </a:solidFill>
          <a:ln w="25400">
            <a:solidFill>
              <a:srgbClr val="B07E00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r>
              <a:rPr lang="ru-RU" altLang="ru-RU" sz="900" b="1">
                <a:latin typeface="Constantia" pitchFamily="18" charset="0"/>
              </a:rPr>
              <a:t>БЕЗВОЗМЕЗДНЫЕ ПОСТУПЛЕНИЯ</a:t>
            </a:r>
            <a:r>
              <a:rPr lang="ru-RU" altLang="ru-RU" sz="1000" b="1">
                <a:latin typeface="Constantia" pitchFamily="18" charset="0"/>
              </a:rPr>
              <a:t> </a:t>
            </a:r>
            <a:r>
              <a:rPr lang="ru-RU" altLang="ru-RU" sz="1000">
                <a:latin typeface="Constantia" pitchFamily="18" charset="0"/>
              </a:rPr>
              <a:t>– </a:t>
            </a:r>
            <a:r>
              <a:rPr lang="ru-RU" altLang="ru-RU" sz="1200">
                <a:latin typeface="Constantia" pitchFamily="18" charset="0"/>
              </a:rPr>
              <a:t>средства, которые поступают в бюджет безвозмездно </a:t>
            </a:r>
            <a:r>
              <a:rPr lang="ru-RU" altLang="ru-RU" sz="1000">
                <a:latin typeface="Constantia" pitchFamily="18" charset="0"/>
              </a:rPr>
              <a:t>(денежные средства, поступающие из вышестоящего бюджета (например, дотация из областного бюджета), а также безвозмездные перечисления от физических и юридических лиц) </a:t>
            </a:r>
          </a:p>
        </p:txBody>
      </p:sp>
      <p:sp>
        <p:nvSpPr>
          <p:cNvPr id="9226" name="Прямоугольник 24"/>
          <p:cNvSpPr>
            <a:spLocks noChangeArrowheads="1"/>
          </p:cNvSpPr>
          <p:nvPr/>
        </p:nvSpPr>
        <p:spPr bwMode="auto">
          <a:xfrm>
            <a:off x="5940425" y="1196975"/>
            <a:ext cx="251936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600">
                <a:solidFill>
                  <a:srgbClr val="660033"/>
                </a:solidFill>
                <a:latin typeface="Constantia" pitchFamily="18" charset="0"/>
              </a:rPr>
              <a:t>Выплачиваемые из бюджета денежные средства называются </a:t>
            </a:r>
            <a:r>
              <a:rPr lang="ru-RU" altLang="ru-RU" sz="1600" b="1">
                <a:solidFill>
                  <a:srgbClr val="C00000"/>
                </a:solidFill>
                <a:latin typeface="Constantia" pitchFamily="18" charset="0"/>
              </a:rPr>
              <a:t>РАСХОДАМИ БЮДЖЕТА</a:t>
            </a:r>
          </a:p>
        </p:txBody>
      </p:sp>
      <p:pic>
        <p:nvPicPr>
          <p:cNvPr id="9227" name="Рисунок 25" descr="чиновники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30" y="4000504"/>
            <a:ext cx="7921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Прямоугольник 26"/>
          <p:cNvSpPr>
            <a:spLocks noChangeArrowheads="1"/>
          </p:cNvSpPr>
          <p:nvPr/>
        </p:nvSpPr>
        <p:spPr bwMode="auto">
          <a:xfrm>
            <a:off x="6786579" y="4724400"/>
            <a:ext cx="11430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общегосударственные вопросы </a:t>
            </a:r>
          </a:p>
        </p:txBody>
      </p:sp>
      <p:sp>
        <p:nvSpPr>
          <p:cNvPr id="9230" name="Прямоугольник 29"/>
          <p:cNvSpPr>
            <a:spLocks noChangeArrowheads="1"/>
          </p:cNvSpPr>
          <p:nvPr/>
        </p:nvSpPr>
        <p:spPr bwMode="auto">
          <a:xfrm>
            <a:off x="5580063" y="3500438"/>
            <a:ext cx="1512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</a:t>
            </a:r>
            <a:r>
              <a:rPr lang="ru-RU" altLang="ru-RU" sz="1000" b="1" dirty="0" smtClean="0">
                <a:latin typeface="Constantia" pitchFamily="18" charset="0"/>
              </a:rPr>
              <a:t>культуру, </a:t>
            </a:r>
            <a:r>
              <a:rPr lang="ru-RU" altLang="ru-RU" sz="1000" b="1" dirty="0" err="1" smtClean="0">
                <a:latin typeface="Constantia" pitchFamily="18" charset="0"/>
              </a:rPr>
              <a:t>киноматографию</a:t>
            </a:r>
            <a:endParaRPr lang="ru-RU" altLang="ru-RU" sz="1000" b="1" dirty="0">
              <a:latin typeface="Constantia" pitchFamily="18" charset="0"/>
            </a:endParaRPr>
          </a:p>
        </p:txBody>
      </p:sp>
      <p:pic>
        <p:nvPicPr>
          <p:cNvPr id="9231" name="Рисунок 30" descr="культура 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2781300"/>
            <a:ext cx="7207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Рисунок 32" descr="жкх 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2636838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" name="Прямоугольник 35"/>
          <p:cNvSpPr>
            <a:spLocks noChangeArrowheads="1"/>
          </p:cNvSpPr>
          <p:nvPr/>
        </p:nvSpPr>
        <p:spPr bwMode="auto">
          <a:xfrm>
            <a:off x="7451725" y="3429000"/>
            <a:ext cx="12969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1000" b="1">
                <a:latin typeface="Constantia" pitchFamily="18" charset="0"/>
              </a:rPr>
              <a:t>на жилищно-коммунальное хозяйство</a:t>
            </a:r>
          </a:p>
        </p:txBody>
      </p:sp>
      <p:pic>
        <p:nvPicPr>
          <p:cNvPr id="9237" name="Рисунок 36" descr="дороги 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5572140"/>
            <a:ext cx="6477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Рисунок 37" descr="сельское хозяйство 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5429264"/>
            <a:ext cx="6477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9" name="Прямоугольник 38"/>
          <p:cNvSpPr>
            <a:spLocks noChangeArrowheads="1"/>
          </p:cNvSpPr>
          <p:nvPr/>
        </p:nvSpPr>
        <p:spPr bwMode="auto">
          <a:xfrm>
            <a:off x="5000628" y="6429396"/>
            <a:ext cx="31432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национальную экономику </a:t>
            </a:r>
          </a:p>
        </p:txBody>
      </p:sp>
      <p:pic>
        <p:nvPicPr>
          <p:cNvPr id="9240" name="Рисунок 39" descr="библиотекарь 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2565400"/>
            <a:ext cx="8636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2" name="Прямоугольник 42"/>
          <p:cNvSpPr>
            <a:spLocks noChangeArrowheads="1"/>
          </p:cNvSpPr>
          <p:nvPr/>
        </p:nvSpPr>
        <p:spPr bwMode="auto">
          <a:xfrm>
            <a:off x="4500562" y="4786322"/>
            <a:ext cx="1944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sz="1000" b="1" dirty="0">
                <a:latin typeface="Constantia" pitchFamily="18" charset="0"/>
              </a:rPr>
              <a:t>на физическую культуру и спорт</a:t>
            </a:r>
          </a:p>
        </p:txBody>
      </p:sp>
      <p:pic>
        <p:nvPicPr>
          <p:cNvPr id="9245" name="Рисунок 45" descr="спорт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4071942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7" name="Picture 34" descr="1_5254fd44ba66e5254fd44ba6b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1700213"/>
            <a:ext cx="22860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142844" y="571480"/>
            <a:ext cx="8772525" cy="700088"/>
            <a:chOff x="0" y="0"/>
            <a:chExt cx="5526" cy="441"/>
          </a:xfrm>
        </p:grpSpPr>
        <p:pic>
          <p:nvPicPr>
            <p:cNvPr id="10248" name="Скругленный прямоугольник 1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9" name="Text Box 4"/>
            <p:cNvSpPr txBox="1">
              <a:spLocks noChangeArrowheads="1"/>
            </p:cNvSpPr>
            <p:nvPr/>
          </p:nvSpPr>
          <p:spPr bwMode="auto">
            <a:xfrm>
              <a:off x="41" y="39"/>
              <a:ext cx="544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600">
                  <a:latin typeface="Constantia" pitchFamily="18" charset="0"/>
                </a:rPr>
                <a:t>Основные понятия</a:t>
              </a:r>
            </a:p>
          </p:txBody>
        </p:sp>
      </p:grp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179388" y="1700213"/>
            <a:ext cx="31686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>
                <a:solidFill>
                  <a:srgbClr val="D9253E"/>
                </a:solidFill>
                <a:latin typeface="Constantia" pitchFamily="18" charset="0"/>
              </a:rPr>
              <a:t>ДОХОДЫ &lt; РАСХОДЫ = ДЕФИЦИТ БЮДЖЕТА</a:t>
            </a:r>
          </a:p>
          <a:p>
            <a:pPr eaLnBrk="1" hangingPunct="1"/>
            <a:endParaRPr lang="ru-RU" altLang="ru-RU" sz="2000" b="1">
              <a:solidFill>
                <a:srgbClr val="D9253E"/>
              </a:solidFill>
              <a:latin typeface="Constantia" pitchFamily="18" charset="0"/>
            </a:endParaRPr>
          </a:p>
          <a:p>
            <a:pPr eaLnBrk="1" hangingPunct="1"/>
            <a:r>
              <a:rPr lang="ru-RU" altLang="ru-RU" sz="2000" b="1" i="1">
                <a:solidFill>
                  <a:srgbClr val="672020"/>
                </a:solidFill>
                <a:latin typeface="Constantia" pitchFamily="18" charset="0"/>
              </a:rPr>
              <a:t>НЕДОСТАЮЩИЕ СРЕДСТВА БЕРУТ В ДОЛГ ИЛИ ИЗ НАКОПЛЕНИЙ </a:t>
            </a:r>
            <a:endParaRPr lang="ru-RU" altLang="ru-RU" sz="2000" b="1">
              <a:latin typeface="Constantia" pitchFamily="18" charset="0"/>
            </a:endParaRPr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5651500" y="1773238"/>
            <a:ext cx="331311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ru-RU" altLang="ru-RU" sz="2000" b="1">
                <a:solidFill>
                  <a:srgbClr val="D9253E"/>
                </a:solidFill>
                <a:latin typeface="Constantia" pitchFamily="18" charset="0"/>
              </a:rPr>
              <a:t>ДОХОДЫ &gt; РАСХОДЫ = ПРОФИЦИТ БЮДЖЕТА</a:t>
            </a:r>
          </a:p>
          <a:p>
            <a:pPr eaLnBrk="1" hangingPunct="1"/>
            <a:endParaRPr lang="ru-RU" altLang="ru-RU" sz="2000" b="1">
              <a:solidFill>
                <a:srgbClr val="D9253E"/>
              </a:solidFill>
              <a:latin typeface="Constantia" pitchFamily="18" charset="0"/>
            </a:endParaRPr>
          </a:p>
          <a:p>
            <a:pPr eaLnBrk="1" hangingPunct="1"/>
            <a:r>
              <a:rPr lang="ru-RU" altLang="ru-RU" sz="2000" b="1" i="1">
                <a:solidFill>
                  <a:srgbClr val="672020"/>
                </a:solidFill>
                <a:latin typeface="Constantia" pitchFamily="18" charset="0"/>
              </a:rPr>
              <a:t>ИЗЛИШКИ СРЕДСТВ  НАПРАВЛЯЮТ </a:t>
            </a:r>
          </a:p>
          <a:p>
            <a:pPr eaLnBrk="1" hangingPunct="1"/>
            <a:r>
              <a:rPr lang="ru-RU" altLang="ru-RU" sz="2000" b="1" i="1">
                <a:solidFill>
                  <a:srgbClr val="672020"/>
                </a:solidFill>
                <a:latin typeface="Constantia" pitchFamily="18" charset="0"/>
              </a:rPr>
              <a:t>В НАКОПЛЕНИЯ</a:t>
            </a:r>
            <a:endParaRPr lang="ru-RU" altLang="ru-RU" sz="2000" b="1">
              <a:latin typeface="Constantia" pitchFamily="18" charset="0"/>
            </a:endParaRPr>
          </a:p>
        </p:txBody>
      </p:sp>
      <p:pic>
        <p:nvPicPr>
          <p:cNvPr id="10245" name="Рисунок 6" descr="весы 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1484313"/>
            <a:ext cx="2822575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250825" y="3860800"/>
            <a:ext cx="87852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altLang="en-US" sz="2000" b="1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составляется на три года – очередной финансовый год и плановый период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(например, на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2025 и 2026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годов)</a:t>
            </a:r>
          </a:p>
          <a:p>
            <a:pPr algn="just" eaLnBrk="1" hangingPunct="1"/>
            <a:endParaRPr lang="ru-RU" alt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en-US" sz="2000" b="1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Очередной финансовый год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en-US" sz="2000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год,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на который составляется </a:t>
            </a:r>
            <a:r>
              <a:rPr lang="ru-RU" altLang="en-US" sz="2000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(например, </a:t>
            </a:r>
            <a:r>
              <a:rPr lang="ru-RU" altLang="en-US" sz="20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год)</a:t>
            </a:r>
          </a:p>
          <a:p>
            <a:pPr algn="just" eaLnBrk="1" hangingPunct="1"/>
            <a:endParaRPr lang="ru-RU" alt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en-US" sz="2000" b="1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Плановый период </a:t>
            </a:r>
            <a:r>
              <a:rPr lang="ru-RU" altLang="en-US" sz="2000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– два года, следующих за очередным финансовым годом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(например</a:t>
            </a:r>
            <a:r>
              <a:rPr lang="ru-RU" altLang="en-US" sz="20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en-US" sz="200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en-US" sz="200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en-US" sz="200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altLang="en-US" sz="2000" dirty="0">
                <a:latin typeface="Times New Roman" pitchFamily="18" charset="0"/>
                <a:cs typeface="Times New Roman" pitchFamily="18" charset="0"/>
              </a:rPr>
              <a:t>года)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107950" y="692150"/>
            <a:ext cx="8832850" cy="854075"/>
            <a:chOff x="0" y="0"/>
            <a:chExt cx="5564" cy="538"/>
          </a:xfrm>
        </p:grpSpPr>
        <p:pic>
          <p:nvPicPr>
            <p:cNvPr id="11269" name="Скругленный прямоугольник 1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6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Text Box 4"/>
            <p:cNvSpPr txBox="1">
              <a:spLocks noChangeArrowheads="1"/>
            </p:cNvSpPr>
            <p:nvPr/>
          </p:nvSpPr>
          <p:spPr bwMode="auto">
            <a:xfrm>
              <a:off x="60" y="97"/>
              <a:ext cx="5449" cy="3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3600" dirty="0">
                  <a:latin typeface="Constantia" pitchFamily="18" charset="0"/>
                </a:rPr>
                <a:t>Этапы формирования бюджета</a:t>
              </a:r>
            </a:p>
          </p:txBody>
        </p:sp>
      </p:grpSp>
      <p:pic>
        <p:nvPicPr>
          <p:cNvPr id="11267" name="Схема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8353425" cy="497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3640" y="435444"/>
            <a:ext cx="648072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400" dirty="0">
                <a:effectLst>
                  <a:reflection blurRad="6350" stA="55000" endA="300" endPos="45500" dir="5400000" sy="-100000" algn="bl" rotWithShape="0"/>
                </a:effectLst>
              </a:rPr>
              <a:t>БЮДЖЕТНЫЙ ПРОЦЕСС</a:t>
            </a:r>
          </a:p>
        </p:txBody>
      </p:sp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468313" y="1065213"/>
            <a:ext cx="864076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dirty="0"/>
              <a:t>Представляет собой деятельность органов местного самоуправления </a:t>
            </a:r>
            <a:r>
              <a:rPr lang="ru-RU" smtClean="0"/>
              <a:t>муниципального образования </a:t>
            </a:r>
            <a:r>
              <a:rPr lang="ru-RU"/>
              <a:t>по составлению и рассмотрению проекта бюджета, утверждению и  исполнению бюджета, внешней проверке, рассмотрению и составлению отчета об исполнении бюджета и его утверждению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79512" y="2420888"/>
          <a:ext cx="8676456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11863" y="5229225"/>
            <a:ext cx="2447925" cy="3603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Бюджетный 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03575" y="5661025"/>
            <a:ext cx="2592388" cy="3587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/>
              <a:t>Бюджетный период</a:t>
            </a: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250825" y="5581650"/>
            <a:ext cx="0" cy="511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50825" y="6091238"/>
            <a:ext cx="864235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8893175" y="5588000"/>
            <a:ext cx="0" cy="5048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6300788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8101013" y="4941888"/>
            <a:ext cx="0" cy="215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300788" y="5157788"/>
            <a:ext cx="180022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3375</TotalTime>
  <Pages>0</Pages>
  <Words>2043</Words>
  <Characters>0</Characters>
  <Application>Microsoft Office PowerPoint</Application>
  <DocSecurity>0</DocSecurity>
  <PresentationFormat>Экран (4:3)</PresentationFormat>
  <Lines>0</Lines>
  <Paragraphs>389</Paragraphs>
  <Slides>27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Городская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характеристики бюджета муниципального образования «Первоавгустовский сельсовет» Дмитриевского района Курской области на 2024-2026 гг.</vt:lpstr>
      <vt:lpstr>Доходы бюджета</vt:lpstr>
      <vt:lpstr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vt:lpstr>
      <vt:lpstr>Объем межбюджетных трансфертов бюджета  муниципального образования «Первоавгустовский сельсовет» Дмитриевского района Курской области в 2024-2026 гг.</vt:lpstr>
      <vt:lpstr>Презентация PowerPoint</vt:lpstr>
      <vt:lpstr>Структура собственных доходов бюджета муниципального образования «Первоавгустовский сельсовет» Дмитриевского района Курской области на 2024 год</vt:lpstr>
      <vt:lpstr>Презентация PowerPoint</vt:lpstr>
      <vt:lpstr>Презентация PowerPoint</vt:lpstr>
      <vt:lpstr>Презентация PowerPoint</vt:lpstr>
      <vt:lpstr>Распределение средств бюджета муниципального образования «Первоавгустовский сельсовет» Дмитриевского района Курской области  между программными и не программными расходами на 2024 год </vt:lpstr>
      <vt:lpstr>Презентация PowerPoint</vt:lpstr>
      <vt:lpstr>Презентация PowerPoint</vt:lpstr>
      <vt:lpstr>Презентация PowerPoint</vt:lpstr>
    </vt:vector>
  </TitlesOfParts>
  <Company>Кировская область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skutina</dc:creator>
  <cp:lastModifiedBy>Pervoavgust</cp:lastModifiedBy>
  <cp:revision>938</cp:revision>
  <cp:lastPrinted>2014-12-18T07:16:52Z</cp:lastPrinted>
  <dcterms:created xsi:type="dcterms:W3CDTF">2013-11-12T07:49:12Z</dcterms:created>
  <dcterms:modified xsi:type="dcterms:W3CDTF">2023-12-01T10:26:18Z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1033-8.1.0.3030</vt:lpwstr>
  </property>
</Properties>
</file>