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1F4"/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100" d="100"/>
          <a:sy n="100" d="100"/>
        </p:scale>
        <p:origin x="-1152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9.2772753996473096E-4"/>
          <c:y val="0.26309972538170417"/>
          <c:w val="0.54039353472008367"/>
          <c:h val="0.736900274618300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совокупный доход</c:v>
                </c:pt>
                <c:pt idx="3">
                  <c:v>налог на имущество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0.68800000000000083</c:v>
                </c:pt>
                <c:pt idx="1">
                  <c:v>0.17200000000000001</c:v>
                </c:pt>
                <c:pt idx="2">
                  <c:v>2.0000000000000022E-3</c:v>
                </c:pt>
                <c:pt idx="3">
                  <c:v>1.2999999999999998E-2</c:v>
                </c:pt>
                <c:pt idx="4">
                  <c:v>0.125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837698423808358"/>
          <c:y val="0.23732117360508412"/>
          <c:w val="0.31162301576191942"/>
          <c:h val="0.491324092588199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3.3950617283950615E-2"/>
          <c:y val="0"/>
          <c:w val="0.61882716049383424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2576249149411945"/>
                  <c:y val="-0.279007727229835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1.6663021289005604E-2"/>
                  <c:y val="0.1200387934197971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5510365023816466"/>
                  <c:y val="7.521058536125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9485515699426464"/>
                  <c:y val="0.14843746395881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0003888402838595E-2"/>
                  <c:y val="0.2452280948237003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9.4581753669680246E-3"/>
                  <c:y val="-8.40531784392466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532905609021092"/>
                  <c:y val="-9.543831322016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33416970448138428"/>
                  <c:y val="-2.89503758767836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42.4</c:v>
                </c:pt>
                <c:pt idx="1">
                  <c:v>0.2</c:v>
                </c:pt>
                <c:pt idx="2">
                  <c:v>10.7</c:v>
                </c:pt>
                <c:pt idx="3">
                  <c:v>1.2</c:v>
                </c:pt>
                <c:pt idx="4">
                  <c:v>44</c:v>
                </c:pt>
                <c:pt idx="5">
                  <c:v>0.1</c:v>
                </c:pt>
                <c:pt idx="6">
                  <c:v>0.8</c:v>
                </c:pt>
                <c:pt idx="7">
                  <c:v>0.5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279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0.39063</cdr:x>
      <cdr:y>0.61419</cdr:y>
    </cdr:from>
    <cdr:to>
      <cdr:x>0.39931</cdr:x>
      <cdr:y>0.91379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>
          <a:off x="2536049" y="3607619"/>
          <a:ext cx="1428760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0.25174</cdr:x>
      <cdr:y>0.68909</cdr:y>
    </cdr:from>
    <cdr:to>
      <cdr:x>0.26042</cdr:x>
      <cdr:y>0.82391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071702" y="3286148"/>
          <a:ext cx="71433" cy="6429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0.47743</cdr:x>
      <cdr:y>0.64415</cdr:y>
    </cdr:from>
    <cdr:to>
      <cdr:x>0.52083</cdr:x>
      <cdr:y>0.82391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H="1" flipV="1">
          <a:off x="3929090" y="3071834"/>
          <a:ext cx="357165" cy="8572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0.34722</cdr:x>
      <cdr:y>0.08988</cdr:y>
    </cdr:from>
    <cdr:to>
      <cdr:x>0.3559</cdr:x>
      <cdr:y>0.19474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2643201" y="642947"/>
          <a:ext cx="500066" cy="71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0.27778</cdr:x>
      <cdr:y>0.02996</cdr:y>
    </cdr:from>
    <cdr:to>
      <cdr:x>0.32987</cdr:x>
      <cdr:y>0.16478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2178888" y="250005"/>
          <a:ext cx="642937" cy="4286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0.32118</cdr:x>
      <cdr:y>2.09694E-7</cdr:y>
    </cdr:from>
    <cdr:to>
      <cdr:x>0.33854</cdr:x>
      <cdr:y>0.17976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 flipV="1">
          <a:off x="2286016" y="357191"/>
          <a:ext cx="857257" cy="1428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0.54688</cdr:x>
      <cdr:y>0.13482</cdr:y>
    </cdr:from>
    <cdr:to>
      <cdr:x>0.63368</cdr:x>
      <cdr:y>0.29961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4500594" y="642942"/>
          <a:ext cx="714380" cy="7858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0.03472</cdr:x>
      <cdr:y>0.35952</cdr:y>
    </cdr:from>
    <cdr:to>
      <cdr:x>0.11285</cdr:x>
      <cdr:y>0.56924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 flipV="1">
          <a:off x="285752" y="1714512"/>
          <a:ext cx="642942" cy="1000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0.05992</cdr:y>
    </cdr:from>
    <cdr:to>
      <cdr:x>0.25174</cdr:x>
      <cdr:y>0.1498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1357322" y="285752"/>
          <a:ext cx="714380" cy="4286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0,1%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2022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4355636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21апреля 2021 года, в целях реализации принципа прозрачности и открытости бюджета и информирования жителей о расходовании средств бюджета разработана брошюра Проект «Бюджета для граждан» по исполнению бюджета за 2022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2022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Проект «Бюджета для граждан» по исполнению бюджета за 2022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dirty="0" err="1" smtClean="0">
                <a:latin typeface="Times New Roman" pitchFamily="18" charset="0"/>
                <a:cs typeface="Times New Roman" pitchFamily="18" charset="0"/>
              </a:rPr>
              <a:t>А.В.Бушин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4714884"/>
            <a:ext cx="3571900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Показатели исполнения доходов бюджета МО «Первоавгустовский сельсовет» Дмитриевского района Курской области за 2022 год (рублей)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010756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7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2022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2021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974115,00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975347,22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-1232,22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974115,00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975347,22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-1232,22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18012,00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17457,14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554,86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18012,00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17457,14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554,86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1444357,00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1441121,85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3235,15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104368,00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101984,90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2383,10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1339989,00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1339136,95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852,05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5356954,00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5355004,16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1949,84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7793438,00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7788930,37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4507,63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20904216,22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10550216,16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10354000,06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1521515,00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1521515,00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97989,00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97989,00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10249373,22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7628203,16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2621170,06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9035339,00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1302509,00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7732830,00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28697654,22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18339146,53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10358507,69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2022 год (рублей)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0095" y="3267976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18339146,53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Расходы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22396006,21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929198"/>
            <a:ext cx="235745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4056859,68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14422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налоговых и неналоговых поступлений в бюджет МО «Первоавгустовский сельсовет» Дмитриевского района Курской области за 2022 году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715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</a:t>
            </a:r>
            <a:r>
              <a:rPr lang="ru-RU" sz="2400" b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2022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год (рублей)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357298"/>
          <a:ext cx="8286807" cy="5143535"/>
        </p:xfrm>
        <a:graphic>
          <a:graphicData uri="http://schemas.openxmlformats.org/drawingml/2006/table">
            <a:tbl>
              <a:tblPr/>
              <a:tblGrid>
                <a:gridCol w="3071833"/>
                <a:gridCol w="1285884"/>
                <a:gridCol w="1214446"/>
                <a:gridCol w="1357322"/>
                <a:gridCol w="1357322"/>
              </a:tblGrid>
              <a:tr h="417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2022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2022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2022год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плану 2022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2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33158469,40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22396006,21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10762463,19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67,5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4566463,00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4455596,99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110866,01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97989,00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97989,00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18918,56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4081,44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национальной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1387616,18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1380616,18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7000,0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24698903,22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14341018,20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10357885,02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30000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27558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2442,00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1627498,00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1374552,13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252945,87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726000,00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699757,15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26242,85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0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1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33158469,40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22396006,21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10762463,19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0"/>
            <a:ext cx="8229600" cy="121442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2021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14282" y="157161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2357422" y="214311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Безвозмездные поступления МО «Первоавгустовский сельсовет» Дмитриевского района Курской области в 2022 году (рублей)</a:t>
            </a:r>
            <a:endParaRPr lang="ru-RU" sz="2400" dirty="0"/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500034" y="1714488"/>
            <a:ext cx="3143272" cy="1285884"/>
          </a:xfrm>
          <a:prstGeom prst="wave">
            <a:avLst>
              <a:gd name="adj1" fmla="val 12500"/>
              <a:gd name="adj2" fmla="val -3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rgbClr val="0611F4"/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rgbClr val="0611F4"/>
                </a:solidFill>
              </a:rPr>
              <a:t>1521515,00</a:t>
            </a:r>
            <a:endParaRPr lang="ru-RU" sz="1200" dirty="0">
              <a:solidFill>
                <a:srgbClr val="0611F4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00034" y="2928934"/>
            <a:ext cx="3143272" cy="1071570"/>
          </a:xfrm>
          <a:prstGeom prst="wav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7628203,16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00034" y="4071942"/>
            <a:ext cx="3214710" cy="1214446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97989,00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00034" y="5286388"/>
            <a:ext cx="3143272" cy="121444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1302509,00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0562" y="2428868"/>
            <a:ext cx="4286280" cy="2286016"/>
          </a:xfrm>
          <a:prstGeom prst="ellipse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</a:t>
            </a:r>
            <a:r>
              <a:rPr lang="ru-RU" sz="1400" b="1" i="1" smtClean="0">
                <a:solidFill>
                  <a:schemeClr val="accent3">
                    <a:lumMod val="50000"/>
                  </a:schemeClr>
                </a:solidFill>
              </a:rPr>
              <a:t>поступлений 10550216,16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1780</TotalTime>
  <Words>559</Words>
  <Application>Microsoft Office PowerPoint</Application>
  <PresentationFormat>Экран (4:3)</PresentationFormat>
  <Paragraphs>182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 Уважаемые жители  муниципального образования «Первоавгустовский сельсовет»! </vt:lpstr>
      <vt:lpstr>Показатели исполнения доходов бюджета МО «Первоавгустовский сельсовет» Дмитриевского района Курской области за 2022 год (рублей) </vt:lpstr>
      <vt:lpstr>Основные параметры бюджета  МО «Первоавгустовский сельсовет» Дмитриевского района Курской области за 2022 год (рублей)</vt:lpstr>
      <vt:lpstr>Структура налоговых и неналоговых поступлений в бюджет МО «Первоавгустовский сельсовет» Дмитриевского района Курской области за 2022 году</vt:lpstr>
      <vt:lpstr>Показатели исполнения расходов бюджета МО «Первоавгустовский сельсовет» Дмитриевского района Курской области за 2022 год (рублей)</vt:lpstr>
      <vt:lpstr>Слайд 7</vt:lpstr>
      <vt:lpstr>Безвозмездные поступления МО «Первоавгустовский сельсовет» Дмитриевского района Курской области в 2022 году (рублей)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245</cp:revision>
  <dcterms:modified xsi:type="dcterms:W3CDTF">2023-04-17T07:40:44Z</dcterms:modified>
</cp:coreProperties>
</file>