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4" r:id="rId1"/>
  </p:sldMasterIdLst>
  <p:notesMasterIdLst>
    <p:notesMasterId r:id="rId29"/>
  </p:notesMasterIdLst>
  <p:sldIdLst>
    <p:sldId id="417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00"/>
    <a:srgbClr val="A70505"/>
    <a:srgbClr val="49D14F"/>
    <a:srgbClr val="FF00FF"/>
    <a:srgbClr val="660033"/>
    <a:srgbClr val="FF3300"/>
    <a:srgbClr val="0000FF"/>
    <a:srgbClr val="66FF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413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4278579760863573E-2"/>
          <c:y val="1.7359857311997198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945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F33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0,1</a:t>
                    </a:r>
                    <a:endParaRPr lang="en-US"/>
                  </a:p>
                </c:rich>
              </c:tx>
              <c:showLegendKey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358.1</c:v>
                </c:pt>
                <c:pt idx="1">
                  <c:v>17.399999999999999</c:v>
                </c:pt>
                <c:pt idx="2">
                  <c:v>93.4</c:v>
                </c:pt>
                <c:pt idx="3">
                  <c:v>1456.8</c:v>
                </c:pt>
                <c:pt idx="4">
                  <c:v>5331.9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412E-2"/>
          <c:w val="0.33582336930107393"/>
          <c:h val="0.96868937861508775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75%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6.1818314377369496E-2"/>
                  <c:y val="7.2332738799988825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</a:t>
                    </a:r>
                    <a:r>
                      <a:rPr lang="ru-RU" smtClean="0"/>
                      <a:t>расходы 25%</a:t>
                    </a:r>
                    <a:endParaRPr lang="ru-RU" dirty="0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9940731</c:v>
                </c:pt>
                <c:pt idx="1">
                  <c:v>3409967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муниципальных программ</a:t>
          </a:r>
          <a:endParaRPr lang="ru-RU" dirty="0">
            <a:solidFill>
              <a:schemeClr val="bg1"/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>
        <a:solidFill>
          <a:srgbClr val="FF3300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100" dirty="0">
            <a:solidFill>
              <a:schemeClr val="tx1"/>
            </a:solidFill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>
        <a:solidFill>
          <a:srgbClr val="0000FF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поддержка граждан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Развитие муниципальной </a:t>
          </a:r>
        </a:p>
        <a:p>
          <a:pPr rtl="0"/>
          <a:r>
            <a:rPr lang="ru-RU" sz="1200" dirty="0" smtClean="0">
              <a:solidFill>
                <a:schemeClr val="tx1"/>
              </a:solidFill>
            </a:rPr>
            <a:t>службы</a:t>
          </a:r>
          <a:endParaRPr lang="ru-RU" sz="1200" dirty="0">
            <a:solidFill>
              <a:schemeClr val="tx1"/>
            </a:solidFill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Профилактика правонарушений</a:t>
          </a:r>
          <a:endParaRPr lang="ru-RU" sz="1100" dirty="0">
            <a:solidFill>
              <a:schemeClr val="tx1"/>
            </a:solidFill>
          </a:endParaRPr>
        </a:p>
      </dgm:t>
    </dgm:pt>
    <dgm:pt modelId="{1237EA2A-4B6B-47F4-8AA9-0A4AF2E53167}" type="parTrans" cxnId="{24CF1A7C-40FD-40D6-B75A-770E2814EF4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>
        <a:solidFill>
          <a:srgbClr val="49D14F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100" dirty="0">
            <a:solidFill>
              <a:schemeClr val="tx1"/>
            </a:solidFill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49D14F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100" dirty="0">
            <a:solidFill>
              <a:schemeClr val="tx1"/>
            </a:solidFill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FF00FF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6" custScaleX="235012" custRadScaleRad="103516" custRadScaleInc="56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1" presStyleCnt="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1" presStyleCnt="6" custScaleX="149337" custScaleY="107430" custRadScaleRad="164195" custRadScaleInc="17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2" presStyleCnt="6" custScaleX="176358" custScaleY="81214" custRadScaleRad="136328" custRadScaleInc="-89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3" presStyleCnt="6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3" presStyleCnt="6" custScaleX="160910" custRadScaleRad="174616" custRadScaleInc="177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4" presStyleCnt="6" custScaleX="140607" custRadScaleRad="161377" custRadScaleInc="8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5" presStyleCnt="6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5" presStyleCnt="6" custScaleX="150759" custRadScaleRad="149216" custRadScaleInc="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5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4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0D09F5A6-9B7D-48E5-9240-A8BAD389BC43}" srcId="{E18D3CCA-1090-4512-9176-C77DE2D7B329}" destId="{BC827309-0F30-4FC9-8D6A-DEA5CDAA99A2}" srcOrd="2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3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AA259431-8EDE-4AD2-8194-030467A8ADE7}" srcId="{E18D3CCA-1090-4512-9176-C77DE2D7B329}" destId="{6B3DB52C-B60F-4F76-BEAA-759A5515D78D}" srcOrd="1" destOrd="0" parTransId="{AF2EF317-BCE8-4C5F-B8C9-9CBA7B7149C7}" sibTransId="{2F174A20-20E3-45C2-A228-7A62E8395728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53373F13-7072-4C34-B823-856FD6B0829D}" type="presParOf" srcId="{2E6D5E7C-1AC5-4EE7-B111-7157E00881F4}" destId="{8F4CD88E-EC24-49AF-9518-B95A4E0238D0}" srcOrd="3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4" destOrd="0" presId="urn:microsoft.com/office/officeart/2005/8/layout/radial5"/>
    <dgm:cxn modelId="{45C2E3E7-201F-4DD9-A2EF-6220042900C2}" type="presParOf" srcId="{2E6D5E7C-1AC5-4EE7-B111-7157E00881F4}" destId="{93E0B221-82FB-4241-9408-FD2118B9731E}" srcOrd="5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6" destOrd="0" presId="urn:microsoft.com/office/officeart/2005/8/layout/radial5"/>
    <dgm:cxn modelId="{80AB2680-4861-4553-8405-A0B341346F92}" type="presParOf" srcId="{2E6D5E7C-1AC5-4EE7-B111-7157E00881F4}" destId="{20A958FD-4DC2-44E2-B284-DA9C8A40D260}" srcOrd="7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8" destOrd="0" presId="urn:microsoft.com/office/officeart/2005/8/layout/radial5"/>
    <dgm:cxn modelId="{82416AAC-A037-401D-B179-7DEFE863B67D}" type="presParOf" srcId="{2E6D5E7C-1AC5-4EE7-B111-7157E00881F4}" destId="{DAE7843E-9D3A-4514-87F5-6867A275FF05}" srcOrd="9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0" destOrd="0" presId="urn:microsoft.com/office/officeart/2005/8/layout/radial5"/>
    <dgm:cxn modelId="{B56E62C5-65FE-4CA5-A8AF-374BDE3D6457}" type="presParOf" srcId="{2E6D5E7C-1AC5-4EE7-B111-7157E00881F4}" destId="{65BD8176-6FE6-42F5-B340-C216094EA847}" srcOrd="11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101376" custRadScaleInc="-117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88475" custRadScaleInc="-118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103555" custRadScaleInc="100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F61F0A-93C0-4874-9A58-0962AC00636D}">
      <dsp:nvSpPr>
        <dsp:cNvPr id="0" name=""/>
        <dsp:cNvSpPr/>
      </dsp:nvSpPr>
      <dsp:spPr>
        <a:xfrm>
          <a:off x="3551430" y="2035390"/>
          <a:ext cx="1358507" cy="135850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1"/>
              </a:solidFill>
            </a:rPr>
            <a:t> муниципальных программ</a:t>
          </a:r>
          <a:endParaRPr lang="ru-RU" sz="900" kern="1200" dirty="0">
            <a:solidFill>
              <a:schemeClr val="bg1"/>
            </a:solidFill>
          </a:endParaRPr>
        </a:p>
      </dsp:txBody>
      <dsp:txXfrm>
        <a:off x="3551430" y="2035390"/>
        <a:ext cx="1358507" cy="1358507"/>
      </dsp:txXfrm>
    </dsp:sp>
    <dsp:sp modelId="{3D11E438-E0BB-43EA-B78B-1C4786C85A48}">
      <dsp:nvSpPr>
        <dsp:cNvPr id="0" name=""/>
        <dsp:cNvSpPr/>
      </dsp:nvSpPr>
      <dsp:spPr>
        <a:xfrm rot="17213922">
          <a:off x="4347524" y="1520589"/>
          <a:ext cx="344468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7213922">
        <a:off x="4347524" y="1520589"/>
        <a:ext cx="344468" cy="485041"/>
      </dsp:txXfrm>
    </dsp:sp>
    <dsp:sp modelId="{4E641574-2381-4202-889E-7C899ED02429}">
      <dsp:nvSpPr>
        <dsp:cNvPr id="0" name=""/>
        <dsp:cNvSpPr/>
      </dsp:nvSpPr>
      <dsp:spPr>
        <a:xfrm>
          <a:off x="3155634" y="22137"/>
          <a:ext cx="3352662" cy="1426592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155634" y="22137"/>
        <a:ext cx="3352662" cy="1426592"/>
      </dsp:txXfrm>
    </dsp:sp>
    <dsp:sp modelId="{8F4CD88E-EC24-49AF-9518-B95A4E0238D0}">
      <dsp:nvSpPr>
        <dsp:cNvPr id="0" name=""/>
        <dsp:cNvSpPr/>
      </dsp:nvSpPr>
      <dsp:spPr>
        <a:xfrm rot="20111310">
          <a:off x="5130159" y="1858486"/>
          <a:ext cx="855714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FF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0111310">
        <a:off x="5130159" y="1858486"/>
        <a:ext cx="855714" cy="485041"/>
      </dsp:txXfrm>
    </dsp:sp>
    <dsp:sp modelId="{1CC5EB73-BE0F-496E-A7E5-A6926ADBB25F}">
      <dsp:nvSpPr>
        <dsp:cNvPr id="0" name=""/>
        <dsp:cNvSpPr/>
      </dsp:nvSpPr>
      <dsp:spPr>
        <a:xfrm>
          <a:off x="6143665" y="571505"/>
          <a:ext cx="2130429" cy="1532587"/>
        </a:xfrm>
        <a:prstGeom prst="ellipse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143665" y="571505"/>
        <a:ext cx="2130429" cy="1532587"/>
      </dsp:txXfrm>
    </dsp:sp>
    <dsp:sp modelId="{93E0B221-82FB-4241-9408-FD2118B9731E}">
      <dsp:nvSpPr>
        <dsp:cNvPr id="0" name=""/>
        <dsp:cNvSpPr/>
      </dsp:nvSpPr>
      <dsp:spPr>
        <a:xfrm rot="184698">
          <a:off x="5083012" y="2529270"/>
          <a:ext cx="420649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49D1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84698">
        <a:off x="5083012" y="2529270"/>
        <a:ext cx="420649" cy="485041"/>
      </dsp:txXfrm>
    </dsp:sp>
    <dsp:sp modelId="{01EB981D-B48E-4A72-B258-ED207A1AC52F}">
      <dsp:nvSpPr>
        <dsp:cNvPr id="0" name=""/>
        <dsp:cNvSpPr/>
      </dsp:nvSpPr>
      <dsp:spPr>
        <a:xfrm>
          <a:off x="5693000" y="2281639"/>
          <a:ext cx="2515909" cy="1158592"/>
        </a:xfrm>
        <a:prstGeom prst="ellipse">
          <a:avLst/>
        </a:prstGeom>
        <a:solidFill>
          <a:srgbClr val="49D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693000" y="2281639"/>
        <a:ext cx="2515909" cy="1158592"/>
      </dsp:txXfrm>
    </dsp:sp>
    <dsp:sp modelId="{20A958FD-4DC2-44E2-B284-DA9C8A40D260}">
      <dsp:nvSpPr>
        <dsp:cNvPr id="0" name=""/>
        <dsp:cNvSpPr/>
      </dsp:nvSpPr>
      <dsp:spPr>
        <a:xfrm rot="8667242">
          <a:off x="2465935" y="3385118"/>
          <a:ext cx="973893" cy="485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8667242">
        <a:off x="2465935" y="3385118"/>
        <a:ext cx="973893" cy="485041"/>
      </dsp:txXfrm>
    </dsp:sp>
    <dsp:sp modelId="{CD872B7B-5351-4756-BBC9-E585057D1726}">
      <dsp:nvSpPr>
        <dsp:cNvPr id="0" name=""/>
        <dsp:cNvSpPr/>
      </dsp:nvSpPr>
      <dsp:spPr>
        <a:xfrm>
          <a:off x="281889" y="4002695"/>
          <a:ext cx="2295529" cy="142659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Профилактика правонарушений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81889" y="4002695"/>
        <a:ext cx="2295529" cy="1426592"/>
      </dsp:txXfrm>
    </dsp:sp>
    <dsp:sp modelId="{DAE7843E-9D3A-4514-87F5-6867A275FF05}">
      <dsp:nvSpPr>
        <dsp:cNvPr id="0" name=""/>
        <dsp:cNvSpPr/>
      </dsp:nvSpPr>
      <dsp:spPr>
        <a:xfrm rot="10458018">
          <a:off x="2397987" y="2614115"/>
          <a:ext cx="820094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458018">
        <a:off x="2397987" y="2614115"/>
        <a:ext cx="820094" cy="485041"/>
      </dsp:txXfrm>
    </dsp:sp>
    <dsp:sp modelId="{321BA744-F3C4-41F7-9683-8BD5BEE8A8C3}">
      <dsp:nvSpPr>
        <dsp:cNvPr id="0" name=""/>
        <dsp:cNvSpPr/>
      </dsp:nvSpPr>
      <dsp:spPr>
        <a:xfrm>
          <a:off x="18935" y="2321612"/>
          <a:ext cx="2005888" cy="142659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Развитие муниципальной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службы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8935" y="2321612"/>
        <a:ext cx="2005888" cy="1426592"/>
      </dsp:txXfrm>
    </dsp:sp>
    <dsp:sp modelId="{65BD8176-6FE6-42F5-B340-C216094EA847}">
      <dsp:nvSpPr>
        <dsp:cNvPr id="0" name=""/>
        <dsp:cNvSpPr/>
      </dsp:nvSpPr>
      <dsp:spPr>
        <a:xfrm rot="12614526">
          <a:off x="2708495" y="1795965"/>
          <a:ext cx="724787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2614526">
        <a:off x="2708495" y="1795965"/>
        <a:ext cx="724787" cy="485041"/>
      </dsp:txXfrm>
    </dsp:sp>
    <dsp:sp modelId="{662B5C49-BB0E-464C-B8FC-2D2CA3B8956E}">
      <dsp:nvSpPr>
        <dsp:cNvPr id="0" name=""/>
        <dsp:cNvSpPr/>
      </dsp:nvSpPr>
      <dsp:spPr>
        <a:xfrm>
          <a:off x="579387" y="499580"/>
          <a:ext cx="2150715" cy="1426592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поддержка граждан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79387" y="499580"/>
        <a:ext cx="2150715" cy="142659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42276" y="1554884"/>
          <a:ext cx="2626027" cy="2499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042276" y="1554884"/>
        <a:ext cx="2626027" cy="2499505"/>
      </dsp:txXfrm>
    </dsp:sp>
    <dsp:sp modelId="{4731EA70-1FA8-49F5-A6BF-4AE9CB97C303}">
      <dsp:nvSpPr>
        <dsp:cNvPr id="0" name=""/>
        <dsp:cNvSpPr/>
      </dsp:nvSpPr>
      <dsp:spPr>
        <a:xfrm rot="16260366">
          <a:off x="4329701" y="1207046"/>
          <a:ext cx="98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6260366">
        <a:off x="4329701" y="1207046"/>
        <a:ext cx="98222" cy="516288"/>
      </dsp:txXfrm>
    </dsp:sp>
    <dsp:sp modelId="{E2EC1D87-F728-458A-8AB1-7A3D78F9D25E}">
      <dsp:nvSpPr>
        <dsp:cNvPr id="0" name=""/>
        <dsp:cNvSpPr/>
      </dsp:nvSpPr>
      <dsp:spPr>
        <a:xfrm>
          <a:off x="3688110" y="3215"/>
          <a:ext cx="1408753" cy="136664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688110" y="3215"/>
        <a:ext cx="1408753" cy="1366646"/>
      </dsp:txXfrm>
    </dsp:sp>
    <dsp:sp modelId="{A0E222DD-64BD-4A89-BBB9-2B80D8318D4A}">
      <dsp:nvSpPr>
        <dsp:cNvPr id="0" name=""/>
        <dsp:cNvSpPr/>
      </dsp:nvSpPr>
      <dsp:spPr>
        <a:xfrm rot="18769081">
          <a:off x="5229958" y="1575222"/>
          <a:ext cx="5061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769081">
        <a:off x="5229958" y="1575222"/>
        <a:ext cx="50611" cy="516288"/>
      </dsp:txXfrm>
    </dsp:sp>
    <dsp:sp modelId="{73BC26A8-8D0F-45E6-9E3B-37EADD227262}">
      <dsp:nvSpPr>
        <dsp:cNvPr id="0" name=""/>
        <dsp:cNvSpPr/>
      </dsp:nvSpPr>
      <dsp:spPr>
        <a:xfrm>
          <a:off x="5069801" y="612741"/>
          <a:ext cx="1366646" cy="136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069801" y="612741"/>
        <a:ext cx="1366646" cy="1366646"/>
      </dsp:txXfrm>
    </dsp:sp>
    <dsp:sp modelId="{06F93DE9-E67A-4CE1-BC6B-5C458B1137B0}">
      <dsp:nvSpPr>
        <dsp:cNvPr id="0" name=""/>
        <dsp:cNvSpPr/>
      </dsp:nvSpPr>
      <dsp:spPr>
        <a:xfrm rot="10436472">
          <a:off x="5590812" y="2412740"/>
          <a:ext cx="49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436472">
        <a:off x="5590812" y="2412740"/>
        <a:ext cx="49222" cy="516288"/>
      </dsp:txXfrm>
    </dsp:sp>
    <dsp:sp modelId="{D8B200F5-4D07-49B2-A587-C2FE6CEC49F8}">
      <dsp:nvSpPr>
        <dsp:cNvPr id="0" name=""/>
        <dsp:cNvSpPr/>
      </dsp:nvSpPr>
      <dsp:spPr>
        <a:xfrm>
          <a:off x="5564044" y="1920485"/>
          <a:ext cx="1366646" cy="136664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564044" y="1920485"/>
        <a:ext cx="1366646" cy="1366646"/>
      </dsp:txXfrm>
    </dsp:sp>
    <dsp:sp modelId="{C481485E-E38C-4518-A609-8D1D62CF917B}">
      <dsp:nvSpPr>
        <dsp:cNvPr id="0" name=""/>
        <dsp:cNvSpPr/>
      </dsp:nvSpPr>
      <dsp:spPr>
        <a:xfrm rot="1913411">
          <a:off x="5467814" y="3253877"/>
          <a:ext cx="4873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13411">
        <a:off x="5467814" y="3253877"/>
        <a:ext cx="48739" cy="516288"/>
      </dsp:txXfrm>
    </dsp:sp>
    <dsp:sp modelId="{0A6C1809-69AA-4BA6-8257-5A11C3557B45}">
      <dsp:nvSpPr>
        <dsp:cNvPr id="0" name=""/>
        <dsp:cNvSpPr/>
      </dsp:nvSpPr>
      <dsp:spPr>
        <a:xfrm>
          <a:off x="5429255" y="3214712"/>
          <a:ext cx="1366646" cy="13666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429255" y="3214712"/>
        <a:ext cx="1366646" cy="1366646"/>
      </dsp:txXfrm>
    </dsp:sp>
    <dsp:sp modelId="{FA950D33-9BD9-4D37-A533-789F5554AFB5}">
      <dsp:nvSpPr>
        <dsp:cNvPr id="0" name=""/>
        <dsp:cNvSpPr/>
      </dsp:nvSpPr>
      <dsp:spPr>
        <a:xfrm rot="15833809">
          <a:off x="4428873" y="3699395"/>
          <a:ext cx="9938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5833809">
        <a:off x="4428873" y="3699395"/>
        <a:ext cx="99381" cy="516288"/>
      </dsp:txXfrm>
    </dsp:sp>
    <dsp:sp modelId="{EB1C3899-7B42-47CD-912B-DD035472498D}">
      <dsp:nvSpPr>
        <dsp:cNvPr id="0" name=""/>
        <dsp:cNvSpPr/>
      </dsp:nvSpPr>
      <dsp:spPr>
        <a:xfrm>
          <a:off x="3857624" y="3857644"/>
          <a:ext cx="1366646" cy="13666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857624" y="3857644"/>
        <a:ext cx="1366646" cy="1366646"/>
      </dsp:txXfrm>
    </dsp:sp>
    <dsp:sp modelId="{DF27FC25-052B-426A-9E06-117E992234F6}">
      <dsp:nvSpPr>
        <dsp:cNvPr id="0" name=""/>
        <dsp:cNvSpPr/>
      </dsp:nvSpPr>
      <dsp:spPr>
        <a:xfrm rot="11709519">
          <a:off x="3011530" y="2190365"/>
          <a:ext cx="5848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1709519">
        <a:off x="3011530" y="2190365"/>
        <a:ext cx="58489" cy="516288"/>
      </dsp:txXfrm>
    </dsp:sp>
    <dsp:sp modelId="{EDA34655-9131-4731-957F-5382F53A0660}">
      <dsp:nvSpPr>
        <dsp:cNvPr id="0" name=""/>
        <dsp:cNvSpPr/>
      </dsp:nvSpPr>
      <dsp:spPr>
        <a:xfrm>
          <a:off x="1643047" y="1571641"/>
          <a:ext cx="1366646" cy="136664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643047" y="1571641"/>
        <a:ext cx="1366646" cy="1366646"/>
      </dsp:txXfrm>
    </dsp:sp>
    <dsp:sp modelId="{553B84E4-4A31-43DB-B3BF-8E8EF2B79F2D}">
      <dsp:nvSpPr>
        <dsp:cNvPr id="0" name=""/>
        <dsp:cNvSpPr/>
      </dsp:nvSpPr>
      <dsp:spPr>
        <a:xfrm rot="3119782">
          <a:off x="3572250" y="1549839"/>
          <a:ext cx="853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3119782">
        <a:off x="3572250" y="1549839"/>
        <a:ext cx="8533" cy="516288"/>
      </dsp:txXfrm>
    </dsp:sp>
    <dsp:sp modelId="{E0AC84DD-2093-416F-85DE-E547FE520660}">
      <dsp:nvSpPr>
        <dsp:cNvPr id="0" name=""/>
        <dsp:cNvSpPr/>
      </dsp:nvSpPr>
      <dsp:spPr>
        <a:xfrm>
          <a:off x="2477569" y="592754"/>
          <a:ext cx="1366646" cy="1366646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477569" y="592754"/>
        <a:ext cx="1366646" cy="136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80049D7A-D6F5-4A22-906D-BCB0D1C72E21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6AC8C7-7498-4ED3-9F0E-D6D2632D0D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02C5E-B0A0-4910-929D-54E9A185772C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87F5-1AC9-4929-8506-F16FDB68FD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E284-6B0C-4152-A807-32C720E131E8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154A-F27A-4693-8765-721BA904A9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A4BFE-1780-4DE2-9E54-B2B8956479BE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B0EEE-C4FF-4350-8C1D-60C7C97683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E4913-8A9D-4859-992E-0883C80BB6C9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3F6D7-C760-41ED-869B-CAFF5EA9E8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81DB1-9EA4-422F-99CB-1F717E9C3F82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9C6AA-ACE5-4796-B771-2D2245B730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54781BD-31C1-4DEB-917C-DAB176FBB31B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64A1225-C4D5-4F47-83D8-2649E55D83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2223774B-E2AB-4811-B633-4B92CA81A59E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A978492-83D8-48AB-B083-F3B21D21E2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8267-AE33-47B5-89F1-E99602BF6495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A17F-139A-4717-96BB-7CA9C88689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72E4A-914D-407A-936E-0DA01E592B6B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73EBB-76FD-4DCE-AF25-3A5CF8DA50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4849-7071-46CB-B879-A9DA7CAA952A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B216-FD8A-4A1B-841D-58942A544B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 smtClean="0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73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76.jpeg"/><Relationship Id="rId10" Type="http://schemas.openxmlformats.org/officeDocument/2006/relationships/image" Target="../media/image72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1.jpeg"/><Relationship Id="rId1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Заголовок 1"/>
          <p:cNvPicPr>
            <a:picLocks noGrp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20716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black">
          <a:xfrm>
            <a:off x="428596" y="2357430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к проекту решения Собрания депутатов Первоавгустовского сельсовета Дмитриевского района Курской области</a:t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«О бюджете муниципального образования «Первоавгустовский сельсовет» Дмитриевского района Курской области на 2023 год и на плановый период 2024 и 2025 годов»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250825" y="1628775"/>
            <a:ext cx="5905500" cy="4349750"/>
            <a:chOff x="1134422" y="1918726"/>
            <a:chExt cx="4618227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«Первоавгустовский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652963"/>
            <a:ext cx="158591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«Первоавгустовский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«Первоавгустовский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blipFill>
            <a:blip r:embed="rId4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7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8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blipFill>
            <a:blip r:embed="rId9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blipFill>
            <a:blip r:embed="rId10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blipFill>
            <a:blip r:embed="rId11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381000" y="1857364"/>
            <a:ext cx="4041648" cy="714380"/>
          </a:xfrm>
          <a:solidFill>
            <a:srgbClr val="00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half" idx="3"/>
          </p:nvPr>
        </p:nvSpPr>
        <p:spPr>
          <a:xfrm>
            <a:off x="4721225" y="2143116"/>
            <a:ext cx="4041775" cy="1000132"/>
          </a:xfrm>
          <a:solidFill>
            <a:srgbClr val="FF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2"/>
          </p:nvPr>
        </p:nvSpPr>
        <p:spPr>
          <a:xfrm>
            <a:off x="457200" y="2786058"/>
            <a:ext cx="4043362" cy="3786213"/>
          </a:xfrm>
          <a:noFill/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718304" y="3357561"/>
            <a:ext cx="4041775" cy="3237157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8786842" cy="9002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«Первоавгустовский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7827962" cy="4506377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920750"/>
                <a:gridCol w="920750"/>
                <a:gridCol w="920750"/>
                <a:gridCol w="960437"/>
              </a:tblGrid>
              <a:tr h="23017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104077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167020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171250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175020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102,5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102,2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428604"/>
            <a:ext cx="8643937" cy="1500188"/>
          </a:xfrm>
          <a:solidFill>
            <a:srgbClr val="FF33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«Первоавгустовский сельсовет» Дмитриевского района Курской области на 2023-2025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000240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    (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745078"/>
              </p:ext>
            </p:extLst>
          </p:nvPr>
        </p:nvGraphicFramePr>
        <p:xfrm>
          <a:off x="357158" y="2357430"/>
          <a:ext cx="8554676" cy="432544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82182"/>
                <a:gridCol w="1500198"/>
                <a:gridCol w="1357322"/>
                <a:gridCol w="1143008"/>
                <a:gridCol w="1357322"/>
                <a:gridCol w="1428760"/>
                <a:gridCol w="1285884"/>
              </a:tblGrid>
              <a:tr h="1222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39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39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13350698,00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9352371,00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8644297,00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58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7719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7533009,00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7542803,00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7551585,00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437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13350698,00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9352371,00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8644297,00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55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249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43"/>
            <a:ext cx="8572528" cy="1285896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70100"/>
            <a:ext cx="8215312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928826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0892" y="3000372"/>
            <a:ext cx="1928826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2928934"/>
            <a:ext cx="2214578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78595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500432"/>
                <a:gridCol w="1714512"/>
                <a:gridCol w="1643074"/>
                <a:gridCol w="1643045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5817689,00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1809568,00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1092712,00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1213965,00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1056149,00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971172,00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572858,00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636114,00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112126,00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117305,00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121540,00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3918740,00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357166"/>
            <a:ext cx="835819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«Первоавгустовский сельсовет» Дмитриевского района Курской области в 2023-2025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   (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«Первоавгустовский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2024 и 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dirty="0" smtClean="0">
                <a:cs typeface="Arial" pitchFamily="34" charset="0"/>
              </a:rPr>
              <a:t>          </a:t>
            </a:r>
            <a:r>
              <a:rPr lang="ru-RU" sz="1400" dirty="0" smtClean="0">
                <a:cs typeface="Arial" pitchFamily="34" charset="0"/>
              </a:rPr>
              <a:t>(руб</a:t>
            </a:r>
            <a:r>
              <a:rPr lang="ru-RU" sz="1400" dirty="0">
                <a:cs typeface="Arial" pitchFamily="34" charset="0"/>
              </a:rPr>
              <a:t>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72560" cy="41305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43470"/>
                <a:gridCol w="1357322"/>
                <a:gridCol w="1416008"/>
                <a:gridCol w="1155760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2023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2024г.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2025г.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7533009,00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7542803,00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7551585,00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358094,00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367086,00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375139,00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17429,00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18231,00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18960,00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93377,00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93377,00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93377,00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1456772,00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1456772,00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1456772,00</a:t>
                      </a:r>
                    </a:p>
                  </a:txBody>
                  <a:tcPr marT="45714" marB="45714" anchor="b" horzOverflow="overflow"/>
                </a:tc>
              </a:tr>
              <a:tr h="4378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5607337,00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5607337,00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5607337,00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5817689,00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1809568,00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1092712,00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13350698,00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9352371,00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8644297,00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  <a:solidFill>
            <a:srgbClr val="FFFF00"/>
          </a:solidFill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Первоавгустовского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«Первоавгустовский сельсовет» Дмитриевского района Курской области на 2023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«Первоавгустовский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Первоавгустовском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«Первоавгустовский сельсовет» Дмитриевского района Курской области </a:t>
            </a:r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13350,7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9352,4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8644,3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13350,7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2928926" y="5429264"/>
            <a:ext cx="2441580" cy="21431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9352,4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8644,3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1430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 </a:t>
            </a:r>
            <a:r>
              <a:rPr lang="ru-RU" sz="24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285720" y="1000108"/>
          <a:ext cx="8643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1" name="Овал 10"/>
          <p:cNvSpPr/>
          <p:nvPr/>
        </p:nvSpPr>
        <p:spPr>
          <a:xfrm>
            <a:off x="4143372" y="5357826"/>
            <a:ext cx="2214578" cy="1143008"/>
          </a:xfrm>
          <a:prstGeom prst="ellipse">
            <a:avLst/>
          </a:prstGeom>
          <a:solidFill>
            <a:srgbClr val="A7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/>
            <a:r>
              <a:rPr lang="ru-RU" sz="1100" dirty="0" smtClean="0">
                <a:solidFill>
                  <a:schemeClr val="tx1"/>
                </a:solidFill>
              </a:rPr>
              <a:t>Формирование  современной городской среды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309978">
            <a:off x="4950870" y="4412723"/>
            <a:ext cx="484632" cy="978408"/>
          </a:xfrm>
          <a:prstGeom prst="downArrow">
            <a:avLst/>
          </a:prstGeom>
          <a:solidFill>
            <a:srgbClr val="A7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«Первоавгустовский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 на 2023 год 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2500306"/>
            <a:ext cx="2357422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100000,00 </a:t>
            </a:r>
            <a:r>
              <a:rPr lang="ru-RU" sz="1000" b="1" dirty="0"/>
              <a:t>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2023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  <a:endParaRPr lang="ru-RU" sz="1700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</a:t>
            </a:r>
          </a:p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 30000,00 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1000,00 руб</a:t>
            </a:r>
            <a:r>
              <a:rPr lang="ru-RU" sz="1000" b="1" dirty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300"/>
              <a:defRPr/>
            </a:pPr>
            <a:r>
              <a:rPr lang="ru-RU" sz="1000" b="1" dirty="0" smtClean="0"/>
              <a:t>Национальная </a:t>
            </a:r>
            <a:r>
              <a:rPr lang="ru-RU" sz="1000" b="1" dirty="0"/>
              <a:t>безопасность и правоохранительная деятельность</a:t>
            </a:r>
          </a:p>
          <a:p>
            <a:pPr marL="228600" indent="-228600">
              <a:defRPr/>
            </a:pPr>
            <a:r>
              <a:rPr lang="ru-RU" sz="1000" b="1" dirty="0" smtClean="0"/>
              <a:t>25000,00 руб</a:t>
            </a:r>
            <a:r>
              <a:rPr lang="ru-RU" sz="1000" b="1" dirty="0"/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428736"/>
            <a:ext cx="2696643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smtClean="0"/>
              <a:t>932000,00  </a:t>
            </a:r>
            <a:r>
              <a:rPr lang="ru-RU" sz="1000" b="1" dirty="0"/>
              <a:t>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6" y="5643578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6446" y="5000636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112126,00 руб</a:t>
            </a:r>
            <a:r>
              <a:rPr lang="ru-RU" sz="1000" b="1" dirty="0"/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78563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3434041,00руб</a:t>
            </a:r>
            <a:r>
              <a:rPr lang="ru-RU" sz="1000" b="1" dirty="0"/>
              <a:t>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4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Первоавгустовского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13350698,00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142908" y="4572008"/>
            <a:ext cx="2214578" cy="81852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8712531,00руб</a:t>
            </a:r>
            <a:r>
              <a:rPr lang="ru-RU" sz="1000" b="1" dirty="0"/>
              <a:t>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Проект«Бюджет </a:t>
            </a: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Первоавгустовского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307510, Курская область, Дмитриевский район, п.Первоавгустовский, ул.Комсомольская, 38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9-93-67,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possoviet@mail.ru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rgbClr val="696CEF"/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solidFill>
              <a:srgbClr val="EEACEC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>
                <a:buFont typeface="Arial" pitchFamily="34" charset="0"/>
                <a:buChar char="•"/>
              </a:pP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Первоавгустовского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solidFill>
              <a:srgbClr val="696CE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  <a:solidFill>
            <a:srgbClr val="EEACEC"/>
          </a:solidFill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rgbClr val="CF130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и 2025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4F4F4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3313</TotalTime>
  <Pages>0</Pages>
  <Words>2048</Words>
  <Characters>0</Characters>
  <Application>Microsoft Office PowerPoint</Application>
  <DocSecurity>0</DocSecurity>
  <PresentationFormat>Экран (4:3)</PresentationFormat>
  <Lines>0</Lines>
  <Paragraphs>391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«Первоавгустовский сельсовет» Дмитриевского района Курской области на 2023-2025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«Первоавгустовский сельсовет» Дмитриевского района Курской области в 2023-2025 гг.</vt:lpstr>
      <vt:lpstr>Слайд 19</vt:lpstr>
      <vt:lpstr>Структура собственных доходов бюджета муниципального образования «Первоавгустовский сельсовет» Дмитриевского района Курской области на 2023 год</vt:lpstr>
      <vt:lpstr>Слайд 21</vt:lpstr>
      <vt:lpstr>Слайд 22</vt:lpstr>
      <vt:lpstr>Слайд 23</vt:lpstr>
      <vt:lpstr>Распределение средств бюджета муниципального образования «Первоавгустовский сельсовет» Дмитриевского района Курской области  между программными и не программными расходами на 2023 год 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Admin</cp:lastModifiedBy>
  <cp:revision>929</cp:revision>
  <cp:lastPrinted>2014-12-18T07:16:52Z</cp:lastPrinted>
  <dcterms:created xsi:type="dcterms:W3CDTF">2013-11-12T07:49:12Z</dcterms:created>
  <dcterms:modified xsi:type="dcterms:W3CDTF">2022-12-02T05:48:52Z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