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0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74" r:id="rId6"/>
    <p:sldId id="262" r:id="rId7"/>
    <p:sldId id="273" r:id="rId8"/>
    <p:sldId id="268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1F4"/>
    <a:srgbClr val="FF0066"/>
    <a:srgbClr val="5C044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20" autoAdjust="0"/>
  </p:normalViewPr>
  <p:slideViewPr>
    <p:cSldViewPr>
      <p:cViewPr>
        <p:scale>
          <a:sx n="100" d="100"/>
          <a:sy n="100" d="100"/>
        </p:scale>
        <p:origin x="-1152" y="6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3156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75"/>
      <c:perspective val="30"/>
    </c:view3D>
    <c:plotArea>
      <c:layout>
        <c:manualLayout>
          <c:layoutTarget val="inner"/>
          <c:xMode val="edge"/>
          <c:yMode val="edge"/>
          <c:x val="9.2772753996472814E-4"/>
          <c:y val="0.26309972538170417"/>
          <c:w val="0.54039353472008367"/>
          <c:h val="0.736900274618298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1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Pt>
            <c:idx val="2"/>
            <c:spPr>
              <a:solidFill>
                <a:srgbClr val="FF0000"/>
              </a:solidFill>
            </c:spPr>
          </c:dPt>
          <c:dPt>
            <c:idx val="3"/>
            <c:spPr>
              <a:solidFill>
                <a:srgbClr val="FFFF00"/>
              </a:solidFill>
            </c:spPr>
          </c:dPt>
          <c:dPt>
            <c:idx val="4"/>
            <c:spPr>
              <a:solidFill>
                <a:srgbClr val="FF0066"/>
              </a:solidFill>
            </c:spPr>
          </c:dPt>
          <c:dLbls>
            <c:dLblPos val="bestFit"/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доходы от использования имущества</c:v>
                </c:pt>
                <c:pt idx="1">
                  <c:v>земельный налог</c:v>
                </c:pt>
                <c:pt idx="2">
                  <c:v>совокупный доход</c:v>
                </c:pt>
                <c:pt idx="3">
                  <c:v>налог на имущество</c:v>
                </c:pt>
                <c:pt idx="4">
                  <c:v>НДФЛ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0.70300000000000029</c:v>
                </c:pt>
                <c:pt idx="1">
                  <c:v>0.18300000000000008</c:v>
                </c:pt>
                <c:pt idx="2">
                  <c:v>3.0000000000000027E-3</c:v>
                </c:pt>
                <c:pt idx="3">
                  <c:v>1.2000000000000007E-2</c:v>
                </c:pt>
                <c:pt idx="4">
                  <c:v>8.9000000000000079E-2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8837698423808213"/>
          <c:y val="0.23732117360508412"/>
          <c:w val="0.31162301576191942"/>
          <c:h val="0.4913240925881994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spPr>
    <a:solidFill>
      <a:schemeClr val="accent1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60"/>
      <c:perspective val="30"/>
    </c:view3D>
    <c:plotArea>
      <c:layout>
        <c:manualLayout>
          <c:layoutTarget val="inner"/>
          <c:xMode val="edge"/>
          <c:yMode val="edge"/>
          <c:x val="3.3950617283950615E-2"/>
          <c:y val="0"/>
          <c:w val="0.61882716049383302"/>
          <c:h val="0.941411451398136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33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chemeClr val="accent1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-0.32576249149411879"/>
                  <c:y val="-0.279007727229835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1.6663021289005542E-2"/>
                  <c:y val="0.120038793419797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0,2%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0.15510365023816466"/>
                  <c:y val="7.52105853612507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1,2%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0.19485515699426464"/>
                  <c:y val="0.1484374639588162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10,7%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1.0003888402838569E-2"/>
                  <c:y val="0.2452280948237000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5"/>
              <c:layout>
                <c:manualLayout>
                  <c:x val="-9.4581753669680177E-3"/>
                  <c:y val="-8.40531784392463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0,8%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6"/>
              <c:layout>
                <c:manualLayout>
                  <c:x val="0.12532905609021092"/>
                  <c:y val="-9.5438313220168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0,5%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7"/>
              <c:layout>
                <c:manualLayout>
                  <c:x val="0.33416970448138428"/>
                  <c:y val="-2.895037587678364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42,4%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elete val="1"/>
            <c:dLblPos val="bestFit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 </c:v>
                </c:pt>
                <c:pt idx="1">
                  <c:v>Образование </c:v>
                </c:pt>
                <c:pt idx="2">
                  <c:v>Культура, кинематография</c:v>
                </c:pt>
                <c:pt idx="3">
                  <c:v>Социальная политика </c:v>
                </c:pt>
                <c:pt idx="4">
                  <c:v>ЖКХ</c:v>
                </c:pt>
                <c:pt idx="5">
                  <c:v>национальная безопасность</c:v>
                </c:pt>
                <c:pt idx="6">
                  <c:v>мобилизационная и вневойсковая подготовка</c:v>
                </c:pt>
                <c:pt idx="7">
                  <c:v>национальная экономика</c:v>
                </c:pt>
                <c:pt idx="8">
                  <c:v>физическая культура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42.4</c:v>
                </c:pt>
                <c:pt idx="1">
                  <c:v>0.2</c:v>
                </c:pt>
                <c:pt idx="2">
                  <c:v>10.7</c:v>
                </c:pt>
                <c:pt idx="3">
                  <c:v>1.2</c:v>
                </c:pt>
                <c:pt idx="4">
                  <c:v>44</c:v>
                </c:pt>
                <c:pt idx="5">
                  <c:v>0.1</c:v>
                </c:pt>
                <c:pt idx="6">
                  <c:v>0.8</c:v>
                </c:pt>
                <c:pt idx="7">
                  <c:v>0.5</c:v>
                </c:pt>
                <c:pt idx="8">
                  <c:v>0.1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ayout>
        <c:manualLayout>
          <c:xMode val="edge"/>
          <c:yMode val="edge"/>
          <c:x val="0.65277777777778145"/>
          <c:y val="0"/>
          <c:w val="0.34722222222222232"/>
          <c:h val="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0.48334</cdr:x>
      <cdr:y>0</cdr:y>
    </cdr:from>
    <cdr:to>
      <cdr:x>0.59</cdr:x>
      <cdr:y>0.2225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43436" y="-571480"/>
          <a:ext cx="914400" cy="1271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0.45834</cdr:x>
      <cdr:y>0</cdr:y>
    </cdr:from>
    <cdr:to>
      <cdr:x>0.95</cdr:x>
      <cdr:y>0.2225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29122" y="0"/>
          <a:ext cx="4214842" cy="12715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0.22222</cdr:x>
      <cdr:y>0.5243</cdr:y>
    </cdr:from>
    <cdr:to>
      <cdr:x>0.44618</cdr:x>
      <cdr:y>0.64414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784" y="2500315"/>
          <a:ext cx="184309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0.04861</cdr:x>
      <cdr:y>0.34454</cdr:y>
    </cdr:from>
    <cdr:to>
      <cdr:x>0.19444</cdr:x>
      <cdr:y>0.43442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0024" y="1643059"/>
          <a:ext cx="120015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0.09201</cdr:x>
      <cdr:y>0.25466</cdr:y>
    </cdr:from>
    <cdr:to>
      <cdr:x>0.1875</cdr:x>
      <cdr:y>0.31458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7214" y="1214431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0.17014</cdr:x>
      <cdr:y>0.20972</cdr:y>
    </cdr:from>
    <cdr:to>
      <cdr:x>0.25694</cdr:x>
      <cdr:y>0.28462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00156" y="1000117"/>
          <a:ext cx="71438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0.2691</cdr:x>
      <cdr:y>0.16478</cdr:y>
    </cdr:from>
    <cdr:to>
      <cdr:x>0.35591</cdr:x>
      <cdr:y>0.28462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14578" y="785818"/>
          <a:ext cx="714412" cy="571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0.25694</cdr:x>
      <cdr:y>0.17976</cdr:y>
    </cdr:from>
    <cdr:to>
      <cdr:x>0.30903</cdr:x>
      <cdr:y>0.25466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14536" y="857241"/>
          <a:ext cx="42862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0.36111</cdr:x>
      <cdr:y>0.20972</cdr:y>
    </cdr:from>
    <cdr:to>
      <cdr:x>0.43924</cdr:x>
      <cdr:y>0.2996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971792" y="1000117"/>
          <a:ext cx="64294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0.39063</cdr:x>
      <cdr:y>0.61419</cdr:y>
    </cdr:from>
    <cdr:to>
      <cdr:x>0.39931</cdr:x>
      <cdr:y>0.91379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rot="5400000" flipH="1">
          <a:off x="2536049" y="3607619"/>
          <a:ext cx="1428760" cy="7143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0.25174</cdr:x>
      <cdr:y>0.68909</cdr:y>
    </cdr:from>
    <cdr:to>
      <cdr:x>0.26042</cdr:x>
      <cdr:y>0.82391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 flipH="1">
          <a:off x="2071702" y="3286148"/>
          <a:ext cx="71433" cy="64293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0.47743</cdr:x>
      <cdr:y>0.64415</cdr:y>
    </cdr:from>
    <cdr:to>
      <cdr:x>0.52083</cdr:x>
      <cdr:y>0.82391</cdr:y>
    </cdr:to>
    <cdr:sp macro="" textlink="">
      <cdr:nvSpPr>
        <cdr:cNvPr id="14" name="Прямая соединительная линия 13"/>
        <cdr:cNvSpPr/>
      </cdr:nvSpPr>
      <cdr:spPr>
        <a:xfrm xmlns:a="http://schemas.openxmlformats.org/drawingml/2006/main" rot="10800000" flipH="1" flipV="1">
          <a:off x="3929090" y="3071834"/>
          <a:ext cx="357165" cy="85724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>
          <a:off x="-400064" y="-1580367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0.34722</cdr:x>
      <cdr:y>0.08988</cdr:y>
    </cdr:from>
    <cdr:to>
      <cdr:x>0.3559</cdr:x>
      <cdr:y>0.19474</cdr:y>
    </cdr:to>
    <cdr:sp macro="" textlink="">
      <cdr:nvSpPr>
        <cdr:cNvPr id="18" name="Прямая соединительная линия 17"/>
        <cdr:cNvSpPr/>
      </cdr:nvSpPr>
      <cdr:spPr>
        <a:xfrm xmlns:a="http://schemas.openxmlformats.org/drawingml/2006/main" rot="16200000" flipH="1" flipV="1">
          <a:off x="2643201" y="642947"/>
          <a:ext cx="500066" cy="7142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0.27778</cdr:x>
      <cdr:y>0.02996</cdr:y>
    </cdr:from>
    <cdr:to>
      <cdr:x>0.32987</cdr:x>
      <cdr:y>0.16478</cdr:y>
    </cdr:to>
    <cdr:sp macro="" textlink="">
      <cdr:nvSpPr>
        <cdr:cNvPr id="20" name="Прямая соединительная линия 19"/>
        <cdr:cNvSpPr/>
      </cdr:nvSpPr>
      <cdr:spPr>
        <a:xfrm xmlns:a="http://schemas.openxmlformats.org/drawingml/2006/main" rot="16200000" flipH="1">
          <a:off x="2178888" y="250005"/>
          <a:ext cx="642937" cy="42868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0.32118</cdr:x>
      <cdr:y>2.09694E-7</cdr:y>
    </cdr:from>
    <cdr:to>
      <cdr:x>0.33854</cdr:x>
      <cdr:y>0.17976</cdr:y>
    </cdr:to>
    <cdr:sp macro="" textlink="">
      <cdr:nvSpPr>
        <cdr:cNvPr id="22" name="Прямая соединительная линия 21"/>
        <cdr:cNvSpPr/>
      </cdr:nvSpPr>
      <cdr:spPr>
        <a:xfrm xmlns:a="http://schemas.openxmlformats.org/drawingml/2006/main" rot="5400000" flipV="1">
          <a:off x="2286016" y="357191"/>
          <a:ext cx="857257" cy="14287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0.54688</cdr:x>
      <cdr:y>0.13482</cdr:y>
    </cdr:from>
    <cdr:to>
      <cdr:x>0.63368</cdr:x>
      <cdr:y>0.29961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 rot="10800000" flipV="1">
          <a:off x="4500594" y="642942"/>
          <a:ext cx="714380" cy="78586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0.03472</cdr:x>
      <cdr:y>0.35952</cdr:y>
    </cdr:from>
    <cdr:to>
      <cdr:x>0.11285</cdr:x>
      <cdr:y>0.56924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rot="10800000" flipV="1">
          <a:off x="285752" y="1714512"/>
          <a:ext cx="642942" cy="100013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0.16493</cdr:x>
      <cdr:y>0.05992</cdr:y>
    </cdr:from>
    <cdr:to>
      <cdr:x>0.25174</cdr:x>
      <cdr:y>0.1498</cdr:y>
    </cdr:to>
    <cdr:sp macro="" textlink="">
      <cdr:nvSpPr>
        <cdr:cNvPr id="21" name="Прямоугольник 20"/>
        <cdr:cNvSpPr/>
      </cdr:nvSpPr>
      <cdr:spPr>
        <a:xfrm xmlns:a="http://schemas.openxmlformats.org/drawingml/2006/main">
          <a:off x="1357322" y="285752"/>
          <a:ext cx="714380" cy="42862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0,1%</a:t>
          </a:r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CC6FA-F1E7-477B-BF60-65C885CDA306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12739-C2B9-4748-9FF8-99747C40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2739-C2B9-4748-9FF8-99747C405CC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2739-C2B9-4748-9FF8-99747C405CC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20.04.2022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3286124"/>
            <a:ext cx="7772400" cy="1470025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4214818"/>
            <a:ext cx="7200928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MEIENDORF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2910" y="285728"/>
            <a:ext cx="800105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 исполнению бюджета муниципального образования «Первоавгустовский сельсовет»  Дмитриевского района Курской области за 2021 год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фото\20151015_100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4786322"/>
            <a:ext cx="4355636" cy="1928826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785794"/>
            <a:ext cx="7467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жители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сельсовет»!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1928802"/>
            <a:ext cx="8705880" cy="4140000"/>
          </a:xfrm>
        </p:spPr>
        <p:txBody>
          <a:bodyPr>
            <a:normAutofit fontScale="40000" lnSpcReduction="20000"/>
          </a:bodyPr>
          <a:lstStyle/>
          <a:p>
            <a:pPr marL="0" indent="357188" algn="just">
              <a:buNone/>
            </a:pPr>
            <a:endParaRPr lang="ru-RU" sz="4000" dirty="0" smtClean="0"/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соответствии с Бюджетным посланием Президента Российской Федерации В. В. Путина Федеральному собранию от 28 июня 2012 года, в целях реализации принципа прозрачности и открытости бюджета и информирования жителей о расходовании средств бюджета разработана брошюра  «Бюджета для граждан» по исполнению бюджета за 2021 год. </a:t>
            </a:r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Представленная в ней информация позволит гражданам составить представление об источниках формирования доходов бюджета муниципального образования, направлениях расходования бюджетных средств в 2021 году и сделать выводы об эффективности использования бюджетных средств. </a:t>
            </a:r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Администрация МО «Первоавгустовский сельсовет», публикуя брошюру «Бюджета для граждан» по исполнению бюджета за 2021 год, надеется на заинтересованное внимание жителей муниципального образования к процессу исполнения бюджета.</a:t>
            </a:r>
          </a:p>
          <a:p>
            <a:pPr algn="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 Первоавгустовского сельсовета </a:t>
            </a:r>
          </a:p>
          <a:p>
            <a:pPr algn="r">
              <a:buNone/>
            </a:pP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Дмитриевского района Курской области </a:t>
            </a:r>
          </a:p>
          <a:p>
            <a:pPr algn="r">
              <a:buNone/>
            </a:pP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В.М. Сафонов</a:t>
            </a: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 descr="http://ia124.mycdn.me/image?id=556568230353&amp;bid=556568230353&amp;t=3&amp;plc=WEB&amp;tkn=EE0vGyQCAqoQw_z8gIK9smvlkAc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844" y="4714884"/>
            <a:ext cx="3571900" cy="187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429684" cy="57150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Показатели исполнения доходов бюджета МО «Первоавгустовский сельсовет» Дмитриевского района Курской области за 2021 год (рублей) </a:t>
            </a:r>
            <a:endParaRPr lang="ru-RU" sz="24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71472" y="1785925"/>
          <a:ext cx="7572428" cy="4010756"/>
        </p:xfrm>
        <a:graphic>
          <a:graphicData uri="http://schemas.openxmlformats.org/drawingml/2006/table">
            <a:tbl>
              <a:tblPr/>
              <a:tblGrid>
                <a:gridCol w="4226450"/>
                <a:gridCol w="1180891"/>
                <a:gridCol w="1090034"/>
                <a:gridCol w="1075053"/>
              </a:tblGrid>
              <a:tr h="71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Утвержденные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бюджетные назначения на 2021 год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 за 2021 год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Неисполненные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назначения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77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3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latin typeface="Times New Roman"/>
                          <a:ea typeface="Times New Roman"/>
                          <a:cs typeface="Times New Roman"/>
                        </a:rPr>
                        <a:t>Налоги на прибыль, </a:t>
                      </a:r>
                      <a:r>
                        <a:rPr lang="ru-RU" sz="105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доходы ,в т.ч.:</a:t>
                      </a:r>
                      <a:endParaRPr lang="ru-RU" sz="105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701398,00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700869,65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528,35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701398,00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700869,65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528,35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latin typeface="Times New Roman"/>
                          <a:ea typeface="Times New Roman"/>
                          <a:cs typeface="Times New Roman"/>
                        </a:rPr>
                        <a:t>Налоги на совокупный </a:t>
                      </a:r>
                      <a:r>
                        <a:rPr lang="ru-RU" sz="1050" b="0" i="0" dirty="0" smtClean="0">
                          <a:latin typeface="Times New Roman"/>
                          <a:ea typeface="Times New Roman"/>
                          <a:cs typeface="Times New Roman"/>
                        </a:rPr>
                        <a:t>доход ,в т.ч.:</a:t>
                      </a:r>
                      <a:endParaRPr lang="ru-RU" sz="105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21472,00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21391,18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80,82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диный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сельскохозяйственный налог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21472,00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21391,18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80,82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Налоги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имущество, в т.ч: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1539253,00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1538879,47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373,53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имущество физических лиц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92532,00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9337651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-844,51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8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Земельный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налог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1446721,00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1445502,96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1218,04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914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Доходы от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использования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имущества находящегося в государственной и муниципальной собственности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5618084,00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5618083,32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0,468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Собственные доходы, всего 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7880207,00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7879223,62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983,38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042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поступления, всего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15218402,52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5737662,30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9480740,22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r>
                        <a:rPr lang="ru-RU" sz="1050" b="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бюджетам бюджетной системы РФ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1428418,00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1428418,00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89267,00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89267,00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Субсидия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13275557,52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3924777,30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9350780,22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трансферты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425160,00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295200,00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129960,00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957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Итого доходов: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23098609,52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13616885,92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9481723,60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858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Основные параметры бюджета  МО «Первоавгустовский сельсовет» Дмитриевского района Курской области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за 2021 год (рублей)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25" descr="18b8088ba1a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10095" y="3267976"/>
            <a:ext cx="1723810" cy="1723810"/>
          </a:xfrm>
          <a:prstGeom prst="rect">
            <a:avLst/>
          </a:prstGeom>
          <a:noFill/>
        </p:spPr>
      </p:pic>
      <p:sp>
        <p:nvSpPr>
          <p:cNvPr id="6" name="Двойная стрелка влево/вправо 5"/>
          <p:cNvSpPr/>
          <p:nvPr/>
        </p:nvSpPr>
        <p:spPr>
          <a:xfrm>
            <a:off x="3428992" y="2214554"/>
            <a:ext cx="2143140" cy="10001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71934" y="2928934"/>
            <a:ext cx="857256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2357430"/>
            <a:ext cx="2143140" cy="10715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13616885,92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2285992"/>
            <a:ext cx="2071702" cy="114300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Расходы 10454931,71</a:t>
            </a:r>
          </a:p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4929198"/>
            <a:ext cx="2357454" cy="128588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3161954,21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дом из дене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14818"/>
            <a:ext cx="2387333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357158" y="1214422"/>
          <a:ext cx="8572560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3889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Структура налоговых и неналоговых поступлений в бюджет МО «Первоавгустовский сельсовет» Дмитриевского района Курской </a:t>
            </a:r>
            <a:r>
              <a:rPr lang="ru-RU" sz="2400" smtClean="0"/>
              <a:t>области за </a:t>
            </a:r>
            <a:r>
              <a:rPr lang="ru-RU" sz="2400" dirty="0" smtClean="0"/>
              <a:t>2021 году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183880" cy="10715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Показатели исполнения расходов бюджета МО «Первоавгустовский сельсовет» Дмитриевского района Курской области за 2021 год (рублей)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2920" y="1428736"/>
            <a:ext cx="8141046" cy="485778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5" y="1357298"/>
          <a:ext cx="8286807" cy="5143535"/>
        </p:xfrm>
        <a:graphic>
          <a:graphicData uri="http://schemas.openxmlformats.org/drawingml/2006/table">
            <a:tbl>
              <a:tblPr/>
              <a:tblGrid>
                <a:gridCol w="3071833"/>
                <a:gridCol w="1285884"/>
                <a:gridCol w="1214446"/>
                <a:gridCol w="1357322"/>
                <a:gridCol w="1357322"/>
              </a:tblGrid>
              <a:tr h="4173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Утвержденный бюджет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</a:t>
                      </a:r>
                    </a:p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2021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2021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Неисполненные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назначения за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2021год       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 к уточненному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плану 2021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5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068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057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25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Расходы бюджета: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182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Общегосударственные вопросы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4470989,00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4431752,49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39236,51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800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Национальная оборона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89267,00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89267,00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7309" marR="7309" marT="73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6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13000,00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12636,56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363,54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97,2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6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Другие</a:t>
                      </a:r>
                      <a:r>
                        <a:rPr lang="ru-RU" sz="13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 вопросы в области национальной экономики</a:t>
                      </a:r>
                      <a:endParaRPr lang="ru-RU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120346,00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49000,00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71346,00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40,7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535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Жилищно-коммунальное хозяйство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17426318,80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4603870,67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12822448,13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38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Образование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1000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7840,00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2160,00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78,4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160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Культура</a:t>
                      </a:r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, кинематография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1228459,00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1126670,99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101788,01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91,7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13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Социальная политика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138607,00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126055,00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12552,00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90,9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140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физическая культура и спорт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15000,00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7839,00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7161,00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52,3        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018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Расходы бюджета, всего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23511986,80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10454931,71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10454931,71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44,5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514336" y="0"/>
            <a:ext cx="8229600" cy="1214422"/>
          </a:xfrm>
          <a:prstGeom prst="rect">
            <a:avLst/>
          </a:prstGeom>
          <a:ln>
            <a:noFill/>
          </a:ln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Структура расходов  МО «Первоавгустовский сельсовет» Дмитриевского района Курской области за 2021 год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/>
        </p:nvGraphicFramePr>
        <p:xfrm>
          <a:off x="214282" y="1571612"/>
          <a:ext cx="8229600" cy="476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 rot="16200000" flipV="1">
            <a:off x="2357422" y="2143116"/>
            <a:ext cx="500066" cy="500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Безвозмездные поступления МО «Первоавгустовский сельсовет» Дмитриевского района Курской области в 2021 году (рублей)</a:t>
            </a:r>
            <a:endParaRPr lang="ru-RU" sz="2400" dirty="0"/>
          </a:p>
        </p:txBody>
      </p:sp>
      <p:sp>
        <p:nvSpPr>
          <p:cNvPr id="7" name="Содержимое 2"/>
          <p:cNvSpPr>
            <a:spLocks noGrp="1"/>
          </p:cNvSpPr>
          <p:nvPr/>
        </p:nvSpPr>
        <p:spPr>
          <a:xfrm>
            <a:off x="457200" y="1250140"/>
            <a:ext cx="8229600" cy="498317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/>
          </a:p>
        </p:txBody>
      </p:sp>
      <p:sp>
        <p:nvSpPr>
          <p:cNvPr id="9" name="Волна 8"/>
          <p:cNvSpPr/>
          <p:nvPr/>
        </p:nvSpPr>
        <p:spPr>
          <a:xfrm>
            <a:off x="500034" y="1714488"/>
            <a:ext cx="3143272" cy="1285884"/>
          </a:xfrm>
          <a:prstGeom prst="wave">
            <a:avLst>
              <a:gd name="adj1" fmla="val 12500"/>
              <a:gd name="adj2" fmla="val -37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Дотации</a:t>
            </a:r>
          </a:p>
          <a:p>
            <a:pPr algn="ctr"/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1428418,00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500034" y="2928934"/>
            <a:ext cx="3143272" cy="1071570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Субсидии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3924777</a:t>
            </a:r>
            <a:r>
              <a:rPr lang="ru-RU" sz="1200" b="1" i="1" dirty="0" smtClean="0">
                <a:solidFill>
                  <a:schemeClr val="tx1"/>
                </a:solidFill>
              </a:rPr>
              <a:t>,30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500034" y="4071942"/>
            <a:ext cx="3214710" cy="1214446"/>
          </a:xfrm>
          <a:prstGeom prst="wave">
            <a:avLst>
              <a:gd name="adj1" fmla="val 12500"/>
              <a:gd name="adj2" fmla="val 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Субвенции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89267,00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500034" y="5286388"/>
            <a:ext cx="3143272" cy="1214446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Иные межбюджетные трансферты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295200,00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500562" y="2428868"/>
            <a:ext cx="4286280" cy="2286016"/>
          </a:xfrm>
          <a:prstGeom prst="ellipse">
            <a:avLst/>
          </a:prstGeom>
          <a:solidFill>
            <a:srgbClr val="FF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 Итого безвозмездных </a:t>
            </a:r>
            <a:r>
              <a:rPr lang="ru-RU" sz="1400" b="1" i="1" smtClean="0">
                <a:solidFill>
                  <a:schemeClr val="accent3">
                    <a:lumMod val="50000"/>
                  </a:schemeClr>
                </a:solidFill>
              </a:rPr>
              <a:t>поступлений </a:t>
            </a:r>
            <a:r>
              <a:rPr lang="ru-RU" sz="1400" b="1" i="1" smtClean="0">
                <a:solidFill>
                  <a:schemeClr val="accent3">
                    <a:lumMod val="50000"/>
                  </a:schemeClr>
                </a:solidFill>
              </a:rPr>
              <a:t>5737662</a:t>
            </a:r>
            <a:r>
              <a:rPr lang="ru-RU" sz="1400" b="1" i="1" smtClean="0">
                <a:solidFill>
                  <a:schemeClr val="accent3">
                    <a:lumMod val="50000"/>
                  </a:schemeClr>
                </a:solidFill>
              </a:rPr>
              <a:t>,30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ia124.mycdn.me/image?id=341064059345&amp;bid=341064059345&amp;t=0&amp;plc=WEB&amp;tkn=JrzNqf7LmA5XgrCQdHXcFXuv-w8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2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500042"/>
            <a:ext cx="71438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4700" i="1" dirty="0" smtClean="0">
                <a:solidFill>
                  <a:srgbClr val="C00000"/>
                </a:solidFill>
              </a:rPr>
              <a:t>Спасибо за внимание</a:t>
            </a:r>
            <a:r>
              <a:rPr lang="ru-RU" sz="4800" i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sz="4800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Администрация Первоавгустовского сельсовета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Дмитриевского района Курской области</a:t>
            </a:r>
            <a:r>
              <a:rPr lang="ru-RU" sz="4800" b="1" i="1" dirty="0" smtClean="0">
                <a:solidFill>
                  <a:srgbClr val="C00000"/>
                </a:solidFill>
              </a:rPr>
              <a:t>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Наш адрес: 307510 Курская область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Дмитриевский район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п.Первоавгустовский, ул.Комсомольская,38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Телефон/факс: 8(47150) 9-93-67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Адрес электронной почты:</a:t>
            </a:r>
            <a:r>
              <a:rPr lang="en-US" sz="2000" dirty="0" smtClean="0">
                <a:solidFill>
                  <a:srgbClr val="FF0000"/>
                </a:solidFill>
              </a:rPr>
              <a:t> possoviet@mail.ru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1684</TotalTime>
  <Words>562</Words>
  <Application>Microsoft Office PowerPoint</Application>
  <PresentationFormat>Экран (4:3)</PresentationFormat>
  <Paragraphs>182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 Уважаемые жители  муниципального образования «Первоавгустовский сельсовет»! </vt:lpstr>
      <vt:lpstr>Показатели исполнения доходов бюджета МО «Первоавгустовский сельсовет» Дмитриевского района Курской области за 2021 год (рублей) </vt:lpstr>
      <vt:lpstr>Основные параметры бюджета  МО «Первоавгустовский сельсовет» Дмитриевского района Курской области за 2021 год (рублей)</vt:lpstr>
      <vt:lpstr>Структура налоговых и неналоговых поступлений в бюджет МО «Первоавгустовский сельсовет» Дмитриевского района Курской области за 2021 году</vt:lpstr>
      <vt:lpstr>Показатели исполнения расходов бюджета МО «Первоавгустовский сельсовет» Дмитриевского района Курской области за 2021 год (рублей)</vt:lpstr>
      <vt:lpstr>Слайд 7</vt:lpstr>
      <vt:lpstr>Безвозмездные поступления МО «Первоавгустовский сельсовет» Дмитриевского района Курской области в 2021 году (рублей)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Этапы бюджетного процесса  Финансовое обеспечение казенных учрежден </dc:title>
  <cp:lastModifiedBy>Admin</cp:lastModifiedBy>
  <cp:revision>232</cp:revision>
  <dcterms:modified xsi:type="dcterms:W3CDTF">2022-04-20T10:40:16Z</dcterms:modified>
</cp:coreProperties>
</file>