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A70505"/>
    <a:srgbClr val="49D14F"/>
    <a:srgbClr val="FF00FF"/>
    <a:srgbClr val="660033"/>
    <a:srgbClr val="FF3300"/>
    <a:srgbClr val="0000FF"/>
    <a:srgbClr val="66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103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525E-2"/>
          <c:y val="1.7359857311997125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806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260.3</c:v>
                </c:pt>
                <c:pt idx="1">
                  <c:v>26.9</c:v>
                </c:pt>
                <c:pt idx="2">
                  <c:v>104.4</c:v>
                </c:pt>
                <c:pt idx="3">
                  <c:v>1028.9000000000001</c:v>
                </c:pt>
                <c:pt idx="4">
                  <c:v>5331.9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7193"/>
          <c:h val="0.96868937861508531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explosion val="18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75%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54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</a:t>
                    </a:r>
                    <a:r>
                      <a:rPr lang="ru-RU" smtClean="0"/>
                      <a:t>расходы 25%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20564.7</c:v>
                </c:pt>
                <c:pt idx="1">
                  <c:v>3696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муниципальных программ</a:t>
          </a:r>
          <a:endParaRPr lang="ru-RU" dirty="0">
            <a:solidFill>
              <a:schemeClr val="bg1"/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solidFill>
          <a:srgbClr val="FF3300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dirty="0">
            <a:solidFill>
              <a:schemeClr val="tx1"/>
            </a:solidFill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службы</a:t>
          </a:r>
          <a:endParaRPr lang="ru-RU" sz="1200" dirty="0">
            <a:solidFill>
              <a:schemeClr val="tx1"/>
            </a:solidFill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dirty="0">
            <a:solidFill>
              <a:schemeClr val="tx1"/>
            </a:solidFill>
          </a:endParaRPr>
        </a:p>
      </dgm:t>
    </dgm:pt>
    <dgm:pt modelId="{1237EA2A-4B6B-47F4-8AA9-0A4AF2E53167}" type="parTrans" cxnId="{24CF1A7C-40FD-40D6-B75A-770E2814E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solidFill>
          <a:srgbClr val="49D14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dirty="0">
            <a:solidFill>
              <a:schemeClr val="tx1"/>
            </a:solidFill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49D14F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dirty="0">
            <a:solidFill>
              <a:schemeClr val="tx1"/>
            </a:solidFill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solidFill>
          <a:srgbClr val="660033"/>
        </a:solidFill>
      </dgm:spPr>
      <dgm:t>
        <a:bodyPr/>
        <a:lstStyle/>
        <a:p>
          <a:pPr rtl="0"/>
          <a:r>
            <a:rPr lang="ru-RU" sz="1100" dirty="0" smtClean="0"/>
            <a:t>Развитие культуры</a:t>
          </a:r>
          <a:endParaRPr lang="ru-RU" sz="1100" dirty="0"/>
        </a:p>
      </dgm:t>
    </dgm:pt>
    <dgm:pt modelId="{31B10C4E-9CB8-414D-B5E7-3969F9093F43}" type="parTrans" cxnId="{10928CE8-2642-4FF2-AF18-16BDDA772F41}">
      <dgm:prSet/>
      <dgm:spPr>
        <a:solidFill>
          <a:srgbClr val="660033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35012" custRadScaleRad="103516" custRadScaleInc="5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ScaleX="143645" custRadScaleRad="151277" custRadScaleInc="59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149337" custScaleY="107430" custRadScaleRad="148717" custRadScaleInc="-23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ScaleX="176358" custScaleY="81214" custRadScaleRad="136328" custRadScaleInc="-8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ScaleX="160910" custRadScaleRad="174616" custRadScaleInc="17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40607" custRadScaleRad="161377" custRadScaleInc="8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ScaleX="150759" custRadScaleRad="149216" custRadScaleInc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8475" custRadScaleInc="-11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3610441" y="2138330"/>
          <a:ext cx="1361651" cy="136165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</a:rPr>
            <a:t> муниципальных программ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3610441" y="2138330"/>
        <a:ext cx="1361651" cy="1361651"/>
      </dsp:txXfrm>
    </dsp:sp>
    <dsp:sp modelId="{3D11E438-E0BB-43EA-B78B-1C4786C85A48}">
      <dsp:nvSpPr>
        <dsp:cNvPr id="0" name=""/>
        <dsp:cNvSpPr/>
      </dsp:nvSpPr>
      <dsp:spPr>
        <a:xfrm rot="17069077">
          <a:off x="4349239" y="1527084"/>
          <a:ext cx="414269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069077">
        <a:off x="4349239" y="1527084"/>
        <a:ext cx="414269" cy="531679"/>
      </dsp:txXfrm>
    </dsp:sp>
    <dsp:sp modelId="{4E641574-2381-4202-889E-7C899ED02429}">
      <dsp:nvSpPr>
        <dsp:cNvPr id="0" name=""/>
        <dsp:cNvSpPr/>
      </dsp:nvSpPr>
      <dsp:spPr>
        <a:xfrm>
          <a:off x="3183991" y="0"/>
          <a:ext cx="3307530" cy="1407387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83991" y="0"/>
        <a:ext cx="3307530" cy="1407387"/>
      </dsp:txXfrm>
    </dsp:sp>
    <dsp:sp modelId="{2B9F2A84-A6D5-4F1F-A287-6E95EC31AFB8}">
      <dsp:nvSpPr>
        <dsp:cNvPr id="0" name=""/>
        <dsp:cNvSpPr/>
      </dsp:nvSpPr>
      <dsp:spPr>
        <a:xfrm rot="20207602">
          <a:off x="5201831" y="1983897"/>
          <a:ext cx="835130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6600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0207602">
        <a:off x="5201831" y="1983897"/>
        <a:ext cx="835130" cy="531679"/>
      </dsp:txXfrm>
    </dsp:sp>
    <dsp:sp modelId="{D68C2FE8-0985-4349-93B3-6A203C890488}">
      <dsp:nvSpPr>
        <dsp:cNvPr id="0" name=""/>
        <dsp:cNvSpPr/>
      </dsp:nvSpPr>
      <dsp:spPr>
        <a:xfrm>
          <a:off x="6215103" y="857264"/>
          <a:ext cx="2021642" cy="1407387"/>
        </a:xfrm>
        <a:prstGeom prst="ellipse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культуры</a:t>
          </a:r>
          <a:endParaRPr lang="ru-RU" sz="1100" kern="1200" dirty="0"/>
        </a:p>
      </dsp:txBody>
      <dsp:txXfrm>
        <a:off x="6215103" y="857264"/>
        <a:ext cx="2021642" cy="1407387"/>
      </dsp:txXfrm>
    </dsp:sp>
    <dsp:sp modelId="{8F4CD88E-EC24-49AF-9518-B95A4E0238D0}">
      <dsp:nvSpPr>
        <dsp:cNvPr id="0" name=""/>
        <dsp:cNvSpPr/>
      </dsp:nvSpPr>
      <dsp:spPr>
        <a:xfrm rot="401436">
          <a:off x="5273834" y="2712529"/>
          <a:ext cx="749343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01436">
        <a:off x="5273834" y="2712529"/>
        <a:ext cx="749343" cy="531679"/>
      </dsp:txXfrm>
    </dsp:sp>
    <dsp:sp modelId="{1CC5EB73-BE0F-496E-A7E5-A6926ADBB25F}">
      <dsp:nvSpPr>
        <dsp:cNvPr id="0" name=""/>
        <dsp:cNvSpPr/>
      </dsp:nvSpPr>
      <dsp:spPr>
        <a:xfrm>
          <a:off x="6357984" y="2428892"/>
          <a:ext cx="2101750" cy="1511956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357984" y="2428892"/>
        <a:ext cx="2101750" cy="1511956"/>
      </dsp:txXfrm>
    </dsp:sp>
    <dsp:sp modelId="{93E0B221-82FB-4241-9408-FD2118B9731E}">
      <dsp:nvSpPr>
        <dsp:cNvPr id="0" name=""/>
        <dsp:cNvSpPr/>
      </dsp:nvSpPr>
      <dsp:spPr>
        <a:xfrm rot="2472598">
          <a:off x="4946147" y="3458423"/>
          <a:ext cx="757303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49D1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472598">
        <a:off x="4946147" y="3458423"/>
        <a:ext cx="757303" cy="531679"/>
      </dsp:txXfrm>
    </dsp:sp>
    <dsp:sp modelId="{01EB981D-B48E-4A72-B258-ED207A1AC52F}">
      <dsp:nvSpPr>
        <dsp:cNvPr id="0" name=""/>
        <dsp:cNvSpPr/>
      </dsp:nvSpPr>
      <dsp:spPr>
        <a:xfrm>
          <a:off x="5214971" y="4143398"/>
          <a:ext cx="2482041" cy="1142996"/>
        </a:xfrm>
        <a:prstGeom prst="ellipse">
          <a:avLst/>
        </a:prstGeom>
        <a:solidFill>
          <a:srgbClr val="49D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214971" y="4143398"/>
        <a:ext cx="2482041" cy="1142996"/>
      </dsp:txXfrm>
    </dsp:sp>
    <dsp:sp modelId="{20A958FD-4DC2-44E2-B284-DA9C8A40D260}">
      <dsp:nvSpPr>
        <dsp:cNvPr id="0" name=""/>
        <dsp:cNvSpPr/>
      </dsp:nvSpPr>
      <dsp:spPr>
        <a:xfrm rot="9579943">
          <a:off x="2464584" y="3068139"/>
          <a:ext cx="874982" cy="531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9579943">
        <a:off x="2464584" y="3068139"/>
        <a:ext cx="874982" cy="531679"/>
      </dsp:txXfrm>
    </dsp:sp>
    <dsp:sp modelId="{CD872B7B-5351-4756-BBC9-E585057D1726}">
      <dsp:nvSpPr>
        <dsp:cNvPr id="0" name=""/>
        <dsp:cNvSpPr/>
      </dsp:nvSpPr>
      <dsp:spPr>
        <a:xfrm>
          <a:off x="0" y="3286143"/>
          <a:ext cx="2264627" cy="140738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0" y="3286143"/>
        <a:ext cx="2264627" cy="1407387"/>
      </dsp:txXfrm>
    </dsp:sp>
    <dsp:sp modelId="{DAE7843E-9D3A-4514-87F5-6867A275FF05}">
      <dsp:nvSpPr>
        <dsp:cNvPr id="0" name=""/>
        <dsp:cNvSpPr/>
      </dsp:nvSpPr>
      <dsp:spPr>
        <a:xfrm rot="11288513">
          <a:off x="2369443" y="2341860"/>
          <a:ext cx="887606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1288513">
        <a:off x="2369443" y="2341860"/>
        <a:ext cx="887606" cy="531679"/>
      </dsp:txXfrm>
    </dsp:sp>
    <dsp:sp modelId="{321BA744-F3C4-41F7-9683-8BD5BEE8A8C3}">
      <dsp:nvSpPr>
        <dsp:cNvPr id="0" name=""/>
        <dsp:cNvSpPr/>
      </dsp:nvSpPr>
      <dsp:spPr>
        <a:xfrm>
          <a:off x="0" y="1643080"/>
          <a:ext cx="1978885" cy="140738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643080"/>
        <a:ext cx="1978885" cy="1407387"/>
      </dsp:txXfrm>
    </dsp:sp>
    <dsp:sp modelId="{65BD8176-6FE6-42F5-B340-C216094EA847}">
      <dsp:nvSpPr>
        <dsp:cNvPr id="0" name=""/>
        <dsp:cNvSpPr/>
      </dsp:nvSpPr>
      <dsp:spPr>
        <a:xfrm rot="13126737">
          <a:off x="2730113" y="1640192"/>
          <a:ext cx="849201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3126737">
        <a:off x="2730113" y="1640192"/>
        <a:ext cx="849201" cy="531679"/>
      </dsp:txXfrm>
    </dsp:sp>
    <dsp:sp modelId="{662B5C49-BB0E-464C-B8FC-2D2CA3B8956E}">
      <dsp:nvSpPr>
        <dsp:cNvPr id="0" name=""/>
        <dsp:cNvSpPr/>
      </dsp:nvSpPr>
      <dsp:spPr>
        <a:xfrm>
          <a:off x="775132" y="142874"/>
          <a:ext cx="2121763" cy="1407387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75132" y="142874"/>
        <a:ext cx="2121763" cy="14073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833809">
          <a:off x="4428873" y="3699395"/>
          <a:ext cx="9938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833809">
        <a:off x="4428873" y="3699395"/>
        <a:ext cx="99381" cy="516288"/>
      </dsp:txXfrm>
    </dsp:sp>
    <dsp:sp modelId="{EB1C3899-7B42-47CD-912B-DD035472498D}">
      <dsp:nvSpPr>
        <dsp:cNvPr id="0" name=""/>
        <dsp:cNvSpPr/>
      </dsp:nvSpPr>
      <dsp:spPr>
        <a:xfrm>
          <a:off x="3857624" y="3857644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857624" y="3857644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 соответствии с решением Собрания депутатов Первоавгустовского сельсовета Дмитриевского района Курской области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от 06 декабря 2021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года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№ 61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«О бюджете муниципального образования «Первоавгустовский сельсовет» Дмитриевского района Курской области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на 2022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 и на плановый </a:t>
            </a:r>
            <a:r>
              <a:rPr lang="ru-RU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период 2023 и 2024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87911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104077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107099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110951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2022-2024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000240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357158" y="2357430"/>
          <a:ext cx="8554676" cy="43254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2182"/>
                <a:gridCol w="1500198"/>
                <a:gridCol w="1357322"/>
                <a:gridCol w="1143008"/>
                <a:gridCol w="1357322"/>
                <a:gridCol w="1428760"/>
                <a:gridCol w="1285884"/>
              </a:tblGrid>
              <a:tr h="122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7719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6752438,00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6761021,00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6771389,00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7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5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24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500432"/>
                <a:gridCol w="1714512"/>
                <a:gridCol w="1643074"/>
                <a:gridCol w="1643045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9332095,00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1155783,00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1073803,00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1218649,00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1060235,00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974919,00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308323,00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92470,00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95548,00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98884,00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7712653,00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35819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2022-2024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2022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2023 и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dirty="0" smtClean="0">
                <a:cs typeface="Arial" pitchFamily="34" charset="0"/>
              </a:rPr>
              <a:t>          </a:t>
            </a:r>
            <a:r>
              <a:rPr lang="ru-RU" sz="1400" dirty="0" smtClean="0">
                <a:cs typeface="Arial" pitchFamily="34" charset="0"/>
              </a:rPr>
              <a:t>(руб</a:t>
            </a:r>
            <a:r>
              <a:rPr lang="ru-RU" sz="1400" dirty="0">
                <a:cs typeface="Arial" pitchFamily="34" charset="0"/>
              </a:rPr>
              <a:t>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72560" cy="41305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43470"/>
                <a:gridCol w="1357322"/>
                <a:gridCol w="1416008"/>
                <a:gridCol w="1155760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2022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2023г.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2024г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6752438,00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6761021,00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6771389,00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260315,00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268064,00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277377,00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26912,00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27746,00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28801,00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9332095,00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1155783,00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1073803,00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2022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2022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16084,5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7916,8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7845,2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16084,5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14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7916,8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7845,2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 на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85720" y="1000108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2571736" y="5429264"/>
            <a:ext cx="2214578" cy="1143008"/>
          </a:xfrm>
          <a:prstGeom prst="ellipse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/>
            <a:r>
              <a:rPr lang="ru-RU" sz="1100" dirty="0" smtClean="0">
                <a:solidFill>
                  <a:schemeClr val="tx1"/>
                </a:solidFill>
              </a:rPr>
              <a:t>Формирование  современной городской среды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309978">
            <a:off x="4093613" y="4555598"/>
            <a:ext cx="484632" cy="978408"/>
          </a:xfrm>
          <a:prstGeom prst="downArrow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2500306"/>
            <a:ext cx="2357422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100000,00 </a:t>
            </a:r>
            <a:r>
              <a:rPr lang="ru-RU" sz="1000" b="1" dirty="0"/>
              <a:t>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</a:t>
            </a:r>
            <a:r>
              <a:rPr lang="ru-RU" sz="1000" b="1" dirty="0" smtClean="0">
                <a:cs typeface="Times New Roman" pitchFamily="18" charset="0"/>
              </a:rPr>
              <a:t>детей</a:t>
            </a:r>
          </a:p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 10000,00 руб</a:t>
            </a:r>
            <a:r>
              <a:rPr lang="ru-RU" sz="1000" b="1" dirty="0" smtClean="0">
                <a:cs typeface="Times New Roman" pitchFamily="18" charset="0"/>
              </a:rPr>
              <a:t>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15000,00 руб</a:t>
            </a:r>
            <a:r>
              <a:rPr lang="ru-RU" sz="1000" b="1" dirty="0"/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6143644"/>
            <a:ext cx="2643206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1517498,00</a:t>
            </a:r>
            <a:r>
              <a:rPr lang="ru-RU" sz="1000" b="1" dirty="0" smtClean="0"/>
              <a:t> </a:t>
            </a:r>
            <a:r>
              <a:rPr lang="ru-RU" sz="1000" b="1" dirty="0"/>
              <a:t>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23000,00 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736"/>
            <a:ext cx="2696643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514000,00 </a:t>
            </a:r>
            <a:r>
              <a:rPr lang="ru-RU" sz="1000" b="1" dirty="0" smtClean="0"/>
              <a:t> </a:t>
            </a:r>
            <a:r>
              <a:rPr lang="ru-RU" sz="1000" b="1" dirty="0"/>
              <a:t>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92470,00 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78563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3997261,00руб</a:t>
            </a:r>
            <a:r>
              <a:rPr lang="ru-RU" sz="1000" b="1" dirty="0"/>
              <a:t>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16084533,00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142908" y="4572008"/>
            <a:ext cx="2214578" cy="81852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9815304,00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и 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3256</TotalTime>
  <Pages>0</Pages>
  <Words>2059</Words>
  <Characters>0</Characters>
  <Application>Microsoft Office PowerPoint</Application>
  <DocSecurity>0</DocSecurity>
  <PresentationFormat>Экран (4:3)</PresentationFormat>
  <Lines>0</Lines>
  <Paragraphs>394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2022-2024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2022-2024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2022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 на 2022 год 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915</cp:revision>
  <cp:lastPrinted>2014-12-18T07:16:52Z</cp:lastPrinted>
  <dcterms:created xsi:type="dcterms:W3CDTF">2013-11-12T07:49:12Z</dcterms:created>
  <dcterms:modified xsi:type="dcterms:W3CDTF">2021-12-09T10:05:35Z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