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4" r:id="rId1"/>
  </p:sldMasterIdLst>
  <p:notesMasterIdLst>
    <p:notesMasterId r:id="rId29"/>
  </p:notesMasterIdLst>
  <p:sldIdLst>
    <p:sldId id="417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00FF"/>
    <a:srgbClr val="0000FF"/>
    <a:srgbClr val="66FFFF"/>
    <a:srgbClr val="FFFF00"/>
    <a:srgbClr val="99CCFF"/>
    <a:srgbClr val="CF1305"/>
    <a:srgbClr val="660033"/>
    <a:srgbClr val="696C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329" autoAdjust="0"/>
  </p:normalViewPr>
  <p:slideViewPr>
    <p:cSldViewPr>
      <p:cViewPr varScale="1">
        <p:scale>
          <a:sx n="74" d="100"/>
          <a:sy n="74" d="100"/>
        </p:scale>
        <p:origin x="-1032" y="-102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471E-2"/>
          <c:y val="1.7359857311997046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581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260.3</c:v>
                </c:pt>
                <c:pt idx="1">
                  <c:v>28</c:v>
                </c:pt>
                <c:pt idx="2">
                  <c:v>104</c:v>
                </c:pt>
                <c:pt idx="3">
                  <c:v>1028</c:v>
                </c:pt>
                <c:pt idx="4">
                  <c:v>5331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4720132205696512"/>
          <c:y val="0"/>
          <c:w val="0.33582336930106993"/>
          <c:h val="0.96868937861508286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explosion val="18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75%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28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25%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12102.1</c:v>
                </c:pt>
                <c:pt idx="1">
                  <c:v>2991.6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 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EEACEC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</a:t>
          </a:r>
        </a:p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>
        <a:gradFill rotWithShape="0">
          <a:gsLst>
            <a:gs pos="0">
              <a:srgbClr val="C0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>
        <a:gradFill rotWithShape="0">
          <a:gsLst>
            <a:gs pos="0">
              <a:srgbClr val="000082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</a:t>
          </a:r>
          <a:r>
            <a:rPr lang="ru-RU" sz="1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безопасности людей на водных объектах</a:t>
          </a:r>
          <a:endParaRPr lang="ru-RU" sz="1400" b="1" i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>
        <a:gradFill rotWithShape="0">
          <a:gsLst>
            <a:gs pos="0">
              <a:srgbClr val="FFFF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>
        <a:gradFill rotWithShape="0">
          <a:gsLst>
            <a:gs pos="0">
              <a:srgbClr val="0033CC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B10C4E-9CB8-414D-B5E7-3969F9093F43}" type="parTrans" cxnId="{10928CE8-2642-4FF2-AF18-16BDDA772F41}">
      <dgm:prSet/>
      <dgm:spPr>
        <a:solidFill>
          <a:srgbClr val="0033CC"/>
        </a:solidFill>
      </dgm:spPr>
      <dgm:t>
        <a:bodyPr/>
        <a:lstStyle/>
        <a:p>
          <a:endParaRPr lang="ru-RU"/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08638" custScaleY="83960" custRadScaleRad="145174" custRadScaleInc="45489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Ang="165000" custScaleX="180620" custScaleY="40125" custRadScaleRad="159904" custRadScaleInc="3026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214487" custScaleY="84656" custRadScaleRad="97163" custRadScaleInc="36367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Ang="0" custFlipHor="1" custScaleX="184076" custScaleY="81767" custRadScaleRad="143745" custRadScaleInc="42340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Ang="210752" custScaleX="159184" custScaleY="59045" custRadScaleRad="154138" custRadScaleInc="313502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68142" custScaleY="70836" custRadScaleRad="141234" custRadScaleInc="-67834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Ang="766094" custScaleX="170216" custScaleY="60115" custRadScaleRad="173211" custRadScaleInc="1278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101376" custRadScaleInc="-11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91568" custRadScaleInc="-16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103555" custRadScaleInc="10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61F0A-93C0-4874-9A58-0962AC00636D}">
      <dsp:nvSpPr>
        <dsp:cNvPr id="0" name=""/>
        <dsp:cNvSpPr/>
      </dsp:nvSpPr>
      <dsp:spPr>
        <a:xfrm>
          <a:off x="2525381" y="2047316"/>
          <a:ext cx="2684185" cy="989898"/>
        </a:xfrm>
        <a:prstGeom prst="ellipse">
          <a:avLst/>
        </a:prstGeom>
        <a:solidFill>
          <a:srgbClr val="00B050"/>
        </a:solidFill>
        <a:ln w="9525" cap="flat" cmpd="sng" algn="ctr">
          <a:solidFill>
            <a:srgbClr val="7E5A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 муниципальных программ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25381" y="2047316"/>
        <a:ext cx="2684185" cy="989898"/>
      </dsp:txXfrm>
    </dsp:sp>
    <dsp:sp modelId="{3D11E438-E0BB-43EA-B78B-1C4786C85A48}">
      <dsp:nvSpPr>
        <dsp:cNvPr id="0" name=""/>
        <dsp:cNvSpPr/>
      </dsp:nvSpPr>
      <dsp:spPr>
        <a:xfrm rot="1739304">
          <a:off x="4866014" y="2969256"/>
          <a:ext cx="1467191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EEACE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739304">
        <a:off x="4866014" y="2969256"/>
        <a:ext cx="1467191" cy="531679"/>
      </dsp:txXfrm>
    </dsp:sp>
    <dsp:sp modelId="{4E641574-2381-4202-889E-7C899ED02429}">
      <dsp:nvSpPr>
        <dsp:cNvPr id="0" name=""/>
        <dsp:cNvSpPr/>
      </dsp:nvSpPr>
      <dsp:spPr>
        <a:xfrm>
          <a:off x="5421588" y="3625925"/>
          <a:ext cx="2936346" cy="1181642"/>
        </a:xfrm>
        <a:prstGeom prst="flowChartProcess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1588" y="3625925"/>
        <a:ext cx="2936346" cy="1181642"/>
      </dsp:txXfrm>
    </dsp:sp>
    <dsp:sp modelId="{2B9F2A84-A6D5-4F1F-A287-6E95EC31AFB8}">
      <dsp:nvSpPr>
        <dsp:cNvPr id="0" name=""/>
        <dsp:cNvSpPr/>
      </dsp:nvSpPr>
      <dsp:spPr>
        <a:xfrm rot="20139966">
          <a:off x="4980670" y="1429271"/>
          <a:ext cx="1036707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0139966">
        <a:off x="4980670" y="1429271"/>
        <a:ext cx="1036707" cy="531679"/>
      </dsp:txXfrm>
    </dsp:sp>
    <dsp:sp modelId="{D68C2FE8-0985-4349-93B3-6A203C890488}">
      <dsp:nvSpPr>
        <dsp:cNvPr id="0" name=""/>
        <dsp:cNvSpPr/>
      </dsp:nvSpPr>
      <dsp:spPr>
        <a:xfrm rot="165000">
          <a:off x="5787325" y="816905"/>
          <a:ext cx="2542024" cy="564714"/>
        </a:xfrm>
        <a:prstGeom prst="flowChartProcess">
          <a:avLst/>
        </a:prstGeom>
        <a:gradFill rotWithShape="0">
          <a:gsLst>
            <a:gs pos="0">
              <a:srgbClr val="0033CC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65000">
        <a:off x="5787325" y="816905"/>
        <a:ext cx="2542024" cy="564714"/>
      </dsp:txXfrm>
    </dsp:sp>
    <dsp:sp modelId="{8F4CD88E-EC24-49AF-9518-B95A4E0238D0}">
      <dsp:nvSpPr>
        <dsp:cNvPr id="0" name=""/>
        <dsp:cNvSpPr/>
      </dsp:nvSpPr>
      <dsp:spPr>
        <a:xfrm rot="5835234">
          <a:off x="3358136" y="3436144"/>
          <a:ext cx="621299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835234">
        <a:off x="3358136" y="3436144"/>
        <a:ext cx="621299" cy="531679"/>
      </dsp:txXfrm>
    </dsp:sp>
    <dsp:sp modelId="{1CC5EB73-BE0F-496E-A7E5-A6926ADBB25F}">
      <dsp:nvSpPr>
        <dsp:cNvPr id="0" name=""/>
        <dsp:cNvSpPr/>
      </dsp:nvSpPr>
      <dsp:spPr>
        <a:xfrm>
          <a:off x="2071463" y="4198800"/>
          <a:ext cx="3018664" cy="1191438"/>
        </a:xfrm>
        <a:prstGeom prst="flowChartProcess">
          <a:avLst/>
        </a:prstGeom>
        <a:gradFill rotWithShape="0">
          <a:gsLst>
            <a:gs pos="0">
              <a:srgbClr val="FFFF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1463" y="4198800"/>
        <a:ext cx="3018664" cy="1191438"/>
      </dsp:txXfrm>
    </dsp:sp>
    <dsp:sp modelId="{93E0B221-82FB-4241-9408-FD2118B9731E}">
      <dsp:nvSpPr>
        <dsp:cNvPr id="0" name=""/>
        <dsp:cNvSpPr/>
      </dsp:nvSpPr>
      <dsp:spPr>
        <a:xfrm rot="9954261">
          <a:off x="2503996" y="2595803"/>
          <a:ext cx="183144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9954261">
        <a:off x="2503996" y="2595803"/>
        <a:ext cx="183144" cy="531679"/>
      </dsp:txXfrm>
    </dsp:sp>
    <dsp:sp modelId="{01EB981D-B48E-4A72-B258-ED207A1AC52F}">
      <dsp:nvSpPr>
        <dsp:cNvPr id="0" name=""/>
        <dsp:cNvSpPr/>
      </dsp:nvSpPr>
      <dsp:spPr>
        <a:xfrm flipH="1">
          <a:off x="0" y="2612745"/>
          <a:ext cx="2590663" cy="1150778"/>
        </a:xfrm>
        <a:prstGeom prst="flowChartProcess">
          <a:avLst/>
        </a:prstGeom>
        <a:gradFill rotWithShape="0">
          <a:gsLst>
            <a:gs pos="0">
              <a:srgbClr val="000082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</a:t>
          </a:r>
          <a:r>
            <a:rPr lang="ru-RU" sz="1400" b="1" i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безопасности людей на водных объектах</a:t>
          </a:r>
          <a:endParaRPr lang="ru-RU" sz="1400" b="1" i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flipH="1">
        <a:off x="0" y="2612745"/>
        <a:ext cx="2590663" cy="1150778"/>
      </dsp:txXfrm>
    </dsp:sp>
    <dsp:sp modelId="{20A958FD-4DC2-44E2-B284-DA9C8A40D260}">
      <dsp:nvSpPr>
        <dsp:cNvPr id="0" name=""/>
        <dsp:cNvSpPr/>
      </dsp:nvSpPr>
      <dsp:spPr>
        <a:xfrm rot="11567603">
          <a:off x="2210595" y="2028301"/>
          <a:ext cx="367766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1567603">
        <a:off x="2210595" y="2028301"/>
        <a:ext cx="367766" cy="531679"/>
      </dsp:txXfrm>
    </dsp:sp>
    <dsp:sp modelId="{CD872B7B-5351-4756-BBC9-E585057D1726}">
      <dsp:nvSpPr>
        <dsp:cNvPr id="0" name=""/>
        <dsp:cNvSpPr/>
      </dsp:nvSpPr>
      <dsp:spPr>
        <a:xfrm rot="210752">
          <a:off x="-27560" y="1496672"/>
          <a:ext cx="2240336" cy="830992"/>
        </a:xfrm>
        <a:prstGeom prst="flowChartProcess">
          <a:avLst/>
        </a:prstGeom>
        <a:gradFill rotWithShape="0">
          <a:gsLst>
            <a:gs pos="0">
              <a:srgbClr val="C0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210752">
        <a:off x="-27560" y="1496672"/>
        <a:ext cx="2240336" cy="830992"/>
      </dsp:txXfrm>
    </dsp:sp>
    <dsp:sp modelId="{DAE7843E-9D3A-4514-87F5-6867A275FF05}">
      <dsp:nvSpPr>
        <dsp:cNvPr id="0" name=""/>
        <dsp:cNvSpPr/>
      </dsp:nvSpPr>
      <dsp:spPr>
        <a:xfrm rot="21500964">
          <a:off x="5468217" y="2253741"/>
          <a:ext cx="387018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500964">
        <a:off x="5468217" y="2253741"/>
        <a:ext cx="387018" cy="531679"/>
      </dsp:txXfrm>
    </dsp:sp>
    <dsp:sp modelId="{321BA744-F3C4-41F7-9683-8BD5BEE8A8C3}">
      <dsp:nvSpPr>
        <dsp:cNvPr id="0" name=""/>
        <dsp:cNvSpPr/>
      </dsp:nvSpPr>
      <dsp:spPr>
        <a:xfrm>
          <a:off x="5932650" y="1950190"/>
          <a:ext cx="2366410" cy="996937"/>
        </a:xfrm>
        <a:prstGeom prst="flowChartProcess">
          <a:avLst/>
        </a:prstGeom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службы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2650" y="1950190"/>
        <a:ext cx="2366410" cy="996937"/>
      </dsp:txXfrm>
    </dsp:sp>
    <dsp:sp modelId="{65BD8176-6FE6-42F5-B340-C216094EA847}">
      <dsp:nvSpPr>
        <dsp:cNvPr id="0" name=""/>
        <dsp:cNvSpPr/>
      </dsp:nvSpPr>
      <dsp:spPr>
        <a:xfrm rot="13049330">
          <a:off x="2269248" y="1276018"/>
          <a:ext cx="901025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3049330">
        <a:off x="2269248" y="1276018"/>
        <a:ext cx="901025" cy="531679"/>
      </dsp:txXfrm>
    </dsp:sp>
    <dsp:sp modelId="{662B5C49-BB0E-464C-B8FC-2D2CA3B8956E}">
      <dsp:nvSpPr>
        <dsp:cNvPr id="0" name=""/>
        <dsp:cNvSpPr/>
      </dsp:nvSpPr>
      <dsp:spPr>
        <a:xfrm rot="766094">
          <a:off x="238207" y="254262"/>
          <a:ext cx="2395599" cy="846051"/>
        </a:xfrm>
        <a:prstGeom prst="flowChartAlternateProcess">
          <a:avLst/>
        </a:prstGeom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766094">
        <a:off x="238207" y="254262"/>
        <a:ext cx="2395599" cy="84605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42276" y="1554884"/>
          <a:ext cx="2626027" cy="2499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042276" y="1554884"/>
        <a:ext cx="2626027" cy="2499505"/>
      </dsp:txXfrm>
    </dsp:sp>
    <dsp:sp modelId="{4731EA70-1FA8-49F5-A6BF-4AE9CB97C303}">
      <dsp:nvSpPr>
        <dsp:cNvPr id="0" name=""/>
        <dsp:cNvSpPr/>
      </dsp:nvSpPr>
      <dsp:spPr>
        <a:xfrm rot="16260366">
          <a:off x="4329701" y="1207046"/>
          <a:ext cx="98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260366">
        <a:off x="4329701" y="1207046"/>
        <a:ext cx="98222" cy="516288"/>
      </dsp:txXfrm>
    </dsp:sp>
    <dsp:sp modelId="{E2EC1D87-F728-458A-8AB1-7A3D78F9D25E}">
      <dsp:nvSpPr>
        <dsp:cNvPr id="0" name=""/>
        <dsp:cNvSpPr/>
      </dsp:nvSpPr>
      <dsp:spPr>
        <a:xfrm>
          <a:off x="3688110" y="3215"/>
          <a:ext cx="1408753" cy="13666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688110" y="3215"/>
        <a:ext cx="1408753" cy="1366646"/>
      </dsp:txXfrm>
    </dsp:sp>
    <dsp:sp modelId="{A0E222DD-64BD-4A89-BBB9-2B80D8318D4A}">
      <dsp:nvSpPr>
        <dsp:cNvPr id="0" name=""/>
        <dsp:cNvSpPr/>
      </dsp:nvSpPr>
      <dsp:spPr>
        <a:xfrm rot="18769081">
          <a:off x="5229958" y="1575222"/>
          <a:ext cx="5061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769081">
        <a:off x="5229958" y="1575222"/>
        <a:ext cx="50611" cy="516288"/>
      </dsp:txXfrm>
    </dsp:sp>
    <dsp:sp modelId="{73BC26A8-8D0F-45E6-9E3B-37EADD227262}">
      <dsp:nvSpPr>
        <dsp:cNvPr id="0" name=""/>
        <dsp:cNvSpPr/>
      </dsp:nvSpPr>
      <dsp:spPr>
        <a:xfrm>
          <a:off x="5069801" y="612741"/>
          <a:ext cx="1366646" cy="136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069801" y="612741"/>
        <a:ext cx="1366646" cy="1366646"/>
      </dsp:txXfrm>
    </dsp:sp>
    <dsp:sp modelId="{06F93DE9-E67A-4CE1-BC6B-5C458B1137B0}">
      <dsp:nvSpPr>
        <dsp:cNvPr id="0" name=""/>
        <dsp:cNvSpPr/>
      </dsp:nvSpPr>
      <dsp:spPr>
        <a:xfrm rot="10436472">
          <a:off x="5590812" y="2412740"/>
          <a:ext cx="49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436472">
        <a:off x="5590812" y="2412740"/>
        <a:ext cx="49222" cy="516288"/>
      </dsp:txXfrm>
    </dsp:sp>
    <dsp:sp modelId="{D8B200F5-4D07-49B2-A587-C2FE6CEC49F8}">
      <dsp:nvSpPr>
        <dsp:cNvPr id="0" name=""/>
        <dsp:cNvSpPr/>
      </dsp:nvSpPr>
      <dsp:spPr>
        <a:xfrm>
          <a:off x="5564044" y="1920485"/>
          <a:ext cx="1366646" cy="13666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564044" y="1920485"/>
        <a:ext cx="1366646" cy="1366646"/>
      </dsp:txXfrm>
    </dsp:sp>
    <dsp:sp modelId="{C481485E-E38C-4518-A609-8D1D62CF917B}">
      <dsp:nvSpPr>
        <dsp:cNvPr id="0" name=""/>
        <dsp:cNvSpPr/>
      </dsp:nvSpPr>
      <dsp:spPr>
        <a:xfrm rot="1913411">
          <a:off x="5467814" y="3253877"/>
          <a:ext cx="4873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13411">
        <a:off x="5467814" y="3253877"/>
        <a:ext cx="48739" cy="516288"/>
      </dsp:txXfrm>
    </dsp:sp>
    <dsp:sp modelId="{0A6C1809-69AA-4BA6-8257-5A11C3557B45}">
      <dsp:nvSpPr>
        <dsp:cNvPr id="0" name=""/>
        <dsp:cNvSpPr/>
      </dsp:nvSpPr>
      <dsp:spPr>
        <a:xfrm>
          <a:off x="5429255" y="3214712"/>
          <a:ext cx="1366646" cy="13666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429255" y="3214712"/>
        <a:ext cx="1366646" cy="1366646"/>
      </dsp:txXfrm>
    </dsp:sp>
    <dsp:sp modelId="{FA950D33-9BD9-4D37-A533-789F5554AFB5}">
      <dsp:nvSpPr>
        <dsp:cNvPr id="0" name=""/>
        <dsp:cNvSpPr/>
      </dsp:nvSpPr>
      <dsp:spPr>
        <a:xfrm rot="15158321">
          <a:off x="4680971" y="3689188"/>
          <a:ext cx="63140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158321">
        <a:off x="4680971" y="3689188"/>
        <a:ext cx="63140" cy="516288"/>
      </dsp:txXfrm>
    </dsp:sp>
    <dsp:sp modelId="{EB1C3899-7B42-47CD-912B-DD035472498D}">
      <dsp:nvSpPr>
        <dsp:cNvPr id="0" name=""/>
        <dsp:cNvSpPr/>
      </dsp:nvSpPr>
      <dsp:spPr>
        <a:xfrm>
          <a:off x="4214811" y="3857643"/>
          <a:ext cx="1366646" cy="1366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214811" y="3857643"/>
        <a:ext cx="1366646" cy="1366646"/>
      </dsp:txXfrm>
    </dsp:sp>
    <dsp:sp modelId="{DF27FC25-052B-426A-9E06-117E992234F6}">
      <dsp:nvSpPr>
        <dsp:cNvPr id="0" name=""/>
        <dsp:cNvSpPr/>
      </dsp:nvSpPr>
      <dsp:spPr>
        <a:xfrm rot="11709519">
          <a:off x="3011530" y="2190365"/>
          <a:ext cx="5848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1709519">
        <a:off x="3011530" y="2190365"/>
        <a:ext cx="58489" cy="516288"/>
      </dsp:txXfrm>
    </dsp:sp>
    <dsp:sp modelId="{EDA34655-9131-4731-957F-5382F53A0660}">
      <dsp:nvSpPr>
        <dsp:cNvPr id="0" name=""/>
        <dsp:cNvSpPr/>
      </dsp:nvSpPr>
      <dsp:spPr>
        <a:xfrm>
          <a:off x="1643047" y="1571641"/>
          <a:ext cx="1366646" cy="13666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643047" y="1571641"/>
        <a:ext cx="1366646" cy="1366646"/>
      </dsp:txXfrm>
    </dsp:sp>
    <dsp:sp modelId="{553B84E4-4A31-43DB-B3BF-8E8EF2B79F2D}">
      <dsp:nvSpPr>
        <dsp:cNvPr id="0" name=""/>
        <dsp:cNvSpPr/>
      </dsp:nvSpPr>
      <dsp:spPr>
        <a:xfrm rot="3119782">
          <a:off x="3572250" y="1549839"/>
          <a:ext cx="853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3119782">
        <a:off x="3572250" y="1549839"/>
        <a:ext cx="8533" cy="516288"/>
      </dsp:txXfrm>
    </dsp:sp>
    <dsp:sp modelId="{E0AC84DD-2093-416F-85DE-E547FE520660}">
      <dsp:nvSpPr>
        <dsp:cNvPr id="0" name=""/>
        <dsp:cNvSpPr/>
      </dsp:nvSpPr>
      <dsp:spPr>
        <a:xfrm>
          <a:off x="2477569" y="592754"/>
          <a:ext cx="1366646" cy="136664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477569" y="592754"/>
        <a:ext cx="1366646" cy="136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2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5.jpeg"/><Relationship Id="rId10" Type="http://schemas.openxmlformats.org/officeDocument/2006/relationships/image" Target="../media/image71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0.jpeg"/><Relationship Id="rId1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795984"/>
          </a:xfrm>
          <a:solidFill>
            <a:srgbClr val="0033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ПРОЕКТ БЮДЖЕТА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 МУНИЦИПАЛЬНОГО ОБРАЗОВАНИЯ «ПЕРВОАВГУСТОВСКИЙ СЕЛЬСОВЕТ»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ДМИТРИЕВСКОГО РАЙОНА КУРСКОЙ ОБЛАСТИ НА 2022 ГОД И ПЛАНОВЫЙ ПЕРИОД 2023-2024 ГОДОВ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250825" y="1628775"/>
            <a:ext cx="5905500" cy="434975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«Первоавгустовский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158591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«Первоавгустовский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«Первоавгустовский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7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8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blipFill>
            <a:blip r:embed="rId10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blipFill>
            <a:blip r:embed="rId11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381000" y="1857364"/>
            <a:ext cx="4041648" cy="714380"/>
          </a:xfrm>
          <a:solidFill>
            <a:srgbClr val="00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4721225" y="2143116"/>
            <a:ext cx="4041775" cy="1000132"/>
          </a:xfr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2"/>
          </p:nvPr>
        </p:nvSpPr>
        <p:spPr>
          <a:xfrm>
            <a:off x="457200" y="2786058"/>
            <a:ext cx="4043362" cy="378621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718304" y="3357561"/>
            <a:ext cx="4041775" cy="323715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786842" cy="900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«Первоавгустовский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7827962" cy="4506377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920750"/>
                <a:gridCol w="920750"/>
                <a:gridCol w="920750"/>
                <a:gridCol w="960437"/>
              </a:tblGrid>
              <a:tr h="23017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87911,0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104077,00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107099,00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110951,00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rgbClr val="FF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«Первоавгустовский сельсовет» Дмитриевского района Курской области на 2022-2024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        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193674" y="2437658"/>
          <a:ext cx="8878920" cy="42645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16084533,00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7916804,00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7845192,00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6752438,00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6761021,00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6771389,00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16084533,00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7916804,00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7845192,00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43"/>
            <a:ext cx="8572528" cy="128589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92882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0892" y="3000372"/>
            <a:ext cx="192882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2928934"/>
            <a:ext cx="2214578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7859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357556"/>
                <a:gridCol w="1785950"/>
                <a:gridCol w="1714512"/>
                <a:gridCol w="1643045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9332095,00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1155783,00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1073803,00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1218649,00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1060235,00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974919,00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308323,00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92470,00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95548,00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98884,00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7712653,00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357188"/>
            <a:ext cx="8501122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«Первоавгустовский сельсовет» Дмитриевского района Курской области в 2022-2024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2022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2023 и 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 smtClean="0">
                <a:cs typeface="Arial" pitchFamily="34" charset="0"/>
              </a:rPr>
              <a:t>( </a:t>
            </a:r>
            <a:r>
              <a:rPr lang="ru-RU" sz="1400" dirty="0">
                <a:cs typeface="Arial" pitchFamily="34" charset="0"/>
              </a:rPr>
              <a:t>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44617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2022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2023г.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2024г.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6752438,00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6761021,00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6771389,00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260315,00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268064,00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277377,00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26912,00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27746,00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28801,00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104368,00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104368,00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104368,00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1028889,00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1028889,00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1028889,00</a:t>
                      </a:r>
                    </a:p>
                  </a:txBody>
                  <a:tcPr marT="45714" marB="45714" anchor="b" horzOverflow="overflow"/>
                </a:tc>
              </a:tr>
              <a:tr h="4378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5331954,00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5331954,00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5331954,00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9332095,00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1155783,00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1073803,00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16084533,00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7916804,00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7845192,00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  <a:solidFill>
            <a:srgbClr val="FFFF00"/>
          </a:solidFill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Первоавгустовского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«Первоавгустовский сельсовет» Дмитриевского района Курской области на 2022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«Первоавгустовский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Первоавгустовском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«Первоавгустовский сельсовет» Дмитриевского района Курской области на 2022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16084,5,0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dirty="0" smtClean="0">
                <a:solidFill>
                  <a:srgbClr val="FFFFFF"/>
                </a:solidFill>
                <a:latin typeface="Constantia" pitchFamily="18" charset="0"/>
              </a:rPr>
              <a:t>916,8</a:t>
            </a:r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7916,8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7845,2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16084,5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2928926" y="5429264"/>
            <a:ext cx="2441580" cy="2857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7916,8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7845,2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034" y="1214422"/>
          <a:ext cx="8643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Овал 10"/>
          <p:cNvSpPr/>
          <p:nvPr/>
        </p:nvSpPr>
        <p:spPr>
          <a:xfrm>
            <a:off x="3428992" y="928670"/>
            <a:ext cx="3357586" cy="10715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Формирование современной городской среды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4714876" y="2357430"/>
            <a:ext cx="500066" cy="85725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4549140" y="3393281"/>
            <a:ext cx="45719" cy="71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«Первоавгустовский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100000,00руб</a:t>
            </a:r>
            <a:r>
              <a:rPr lang="ru-RU" sz="1000" b="1" dirty="0"/>
              <a:t>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2022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10000,00руб.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15000,00руб</a:t>
            </a:r>
            <a:r>
              <a:rPr lang="ru-RU" sz="1000" b="1" dirty="0"/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1517498,00  </a:t>
            </a:r>
            <a:r>
              <a:rPr lang="ru-RU" sz="1000" b="1" dirty="0"/>
              <a:t>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 smtClean="0"/>
              <a:t>23000,00 руб</a:t>
            </a:r>
            <a:r>
              <a:rPr lang="ru-RU" sz="1000" b="1" dirty="0"/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514000,00 </a:t>
            </a:r>
            <a:r>
              <a:rPr lang="ru-RU" sz="1000" b="1" dirty="0"/>
              <a:t>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564357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6446" y="500063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92470,00 </a:t>
            </a:r>
            <a:r>
              <a:rPr lang="ru-RU" sz="1000" b="1" dirty="0"/>
              <a:t>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3997261,00 </a:t>
            </a:r>
            <a:r>
              <a:rPr lang="ru-RU" sz="1000" b="1" dirty="0"/>
              <a:t>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Первоавгустовского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16084533,00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9815304,00руб</a:t>
            </a:r>
            <a:r>
              <a:rPr lang="ru-RU" sz="1000" b="1" dirty="0"/>
              <a:t>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Первоавгустовского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307510, Курская область, Дмитриевский район, п.Первоавгустовский, ул.Комсомольская, 38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9-93-67,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possoviet@mail.ru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rgbClr val="696CEF"/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solidFill>
              <a:srgbClr val="EEACEC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>
                <a:buFont typeface="Arial" pitchFamily="34" charset="0"/>
                <a:buChar char="•"/>
              </a:pP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Первоавгустовского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solidFill>
              <a:srgbClr val="696CE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  <a:solidFill>
            <a:srgbClr val="EEACEC"/>
          </a:solidFill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rgbClr val="CF130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и 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4F4F4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3144</TotalTime>
  <Pages>0</Pages>
  <Words>2045</Words>
  <Characters>0</Characters>
  <Application>Microsoft Office PowerPoint</Application>
  <DocSecurity>0</DocSecurity>
  <PresentationFormat>Экран (4:3)</PresentationFormat>
  <Lines>0</Lines>
  <Paragraphs>397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   ПРОЕКТ БЮДЖЕТА      ДЛЯ ГРАЖДАН МУНИЦИПАЛЬНОГО ОБРАЗОВАНИЯ «ПЕРВОАВГУСТОВСКИЙ СЕЛЬСОВЕТ»  ДМИТРИЕВСКОГО РАЙОНА КУРСКОЙ ОБЛАСТИ НА 2022 ГОД И ПЛАНОВЫЙ ПЕРИОД 2023-2024 ГОДОВ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«Первоавгустовский сельсовет» Дмитриевского района Курской области на 2022-2024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«Первоавгустовский сельсовет» Дмитриевского района Курской области в 2022-2024 гг.</vt:lpstr>
      <vt:lpstr>Слайд 19</vt:lpstr>
      <vt:lpstr>Структура собственных доходов бюджета муниципального образования «Первоавгустовский сельсовет» Дмитриевского района Курской области на 2022 год</vt:lpstr>
      <vt:lpstr>Слайд 21</vt:lpstr>
      <vt:lpstr>Слайд 22</vt:lpstr>
      <vt:lpstr>Слайд 23</vt:lpstr>
      <vt:lpstr>Распределение средств бюджета муниципального образования «Первоавгустовский сельсовет» Дмитриевского района Курской области  между программными и не программными расходами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899</cp:revision>
  <cp:lastPrinted>2014-12-18T07:16:52Z</cp:lastPrinted>
  <dcterms:created xsi:type="dcterms:W3CDTF">2013-11-12T07:49:12Z</dcterms:created>
  <dcterms:modified xsi:type="dcterms:W3CDTF">2021-12-08T11:52:54Z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