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74" r:id="rId6"/>
    <p:sldId id="262" r:id="rId7"/>
    <p:sldId id="27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1F4"/>
    <a:srgbClr val="FF0066"/>
    <a:srgbClr val="5C04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20" autoAdjust="0"/>
  </p:normalViewPr>
  <p:slideViewPr>
    <p:cSldViewPr>
      <p:cViewPr>
        <p:scale>
          <a:sx n="80" d="100"/>
          <a:sy n="80" d="100"/>
        </p:scale>
        <p:origin x="-172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15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9.2772753996472673E-4"/>
          <c:y val="0.26309972538170417"/>
          <c:w val="0.54039353472008367"/>
          <c:h val="0.736900274618296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Lbls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земельный налог</c:v>
                </c:pt>
                <c:pt idx="2">
                  <c:v>доходы от продажи нематериальных активов</c:v>
                </c:pt>
                <c:pt idx="3">
                  <c:v>совокупный доход</c:v>
                </c:pt>
                <c:pt idx="4">
                  <c:v>налог на имущество</c:v>
                </c:pt>
                <c:pt idx="5">
                  <c:v>НДФЛ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0.74100000000000077</c:v>
                </c:pt>
                <c:pt idx="1">
                  <c:v>0.19600000000000026</c:v>
                </c:pt>
                <c:pt idx="2">
                  <c:v>1.4999999999999998E-2</c:v>
                </c:pt>
                <c:pt idx="3">
                  <c:v>2.0000000000000031E-3</c:v>
                </c:pt>
                <c:pt idx="4">
                  <c:v>1.4000000000000005E-2</c:v>
                </c:pt>
                <c:pt idx="5">
                  <c:v>3.2000000000000056E-2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837698423808125"/>
          <c:y val="0.23732117360508412"/>
          <c:w val="0.31162301576191942"/>
          <c:h val="0.4913240925881994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60"/>
      <c:perspective val="30"/>
    </c:view3D>
    <c:plotArea>
      <c:layout>
        <c:manualLayout>
          <c:layoutTarget val="inner"/>
          <c:xMode val="edge"/>
          <c:yMode val="edge"/>
          <c:x val="2.1604938271605086E-2"/>
          <c:y val="0"/>
          <c:w val="0.61882716049383224"/>
          <c:h val="0.9414114513981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933550840867114"/>
                  <c:y val="-0.265692148002138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4201176241858678E-2"/>
                  <c:y val="0.117375677574258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5510365023816466"/>
                  <c:y val="7.5210585361250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9485515699426464"/>
                  <c:y val="0.14843746395881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15,6%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0003888402838553E-2"/>
                  <c:y val="0.245228094823699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1.9862812287353003E-2"/>
                  <c:y val="-0.113676882267213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2532905609021092"/>
                  <c:y val="-9.5438313220168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0.33416970448138428"/>
                  <c:y val="-2.89503758767836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elete val="1"/>
            <c:dLblPos val="bestFit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</c:v>
                </c:pt>
                <c:pt idx="1">
                  <c:v>Образование </c:v>
                </c:pt>
                <c:pt idx="2">
                  <c:v>Культура, кинематография</c:v>
                </c:pt>
                <c:pt idx="3">
                  <c:v>Социальная политика </c:v>
                </c:pt>
                <c:pt idx="4">
                  <c:v>ЖКХ</c:v>
                </c:pt>
                <c:pt idx="5">
                  <c:v>национальная безопасность</c:v>
                </c:pt>
                <c:pt idx="6">
                  <c:v>мобилизационная и вневойсковая подготовка</c:v>
                </c:pt>
                <c:pt idx="7">
                  <c:v>национальная экономика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44.5</c:v>
                </c:pt>
                <c:pt idx="1">
                  <c:v>0.1</c:v>
                </c:pt>
                <c:pt idx="2">
                  <c:v>15.6</c:v>
                </c:pt>
                <c:pt idx="3">
                  <c:v>0.1</c:v>
                </c:pt>
                <c:pt idx="4">
                  <c:v>30.2</c:v>
                </c:pt>
                <c:pt idx="5">
                  <c:v>0.1</c:v>
                </c:pt>
                <c:pt idx="6">
                  <c:v>0.9</c:v>
                </c:pt>
                <c:pt idx="7">
                  <c:v>8.4</c:v>
                </c:pt>
                <c:pt idx="8">
                  <c:v>0.1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5277777777778079"/>
          <c:y val="0"/>
          <c:w val="0.3472222222222223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0.48334</cdr:x>
      <cdr:y>0</cdr:y>
    </cdr:from>
    <cdr:to>
      <cdr:x>0.59</cdr:x>
      <cdr:y>0.2225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3436" y="-571480"/>
          <a:ext cx="914400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0.45834</cdr:x>
      <cdr:y>0</cdr:y>
    </cdr:from>
    <cdr:to>
      <cdr:x>0.95</cdr:x>
      <cdr:y>0.2225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9122" y="0"/>
          <a:ext cx="4214842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0.04861</cdr:x>
      <cdr:y>0.34454</cdr:y>
    </cdr:from>
    <cdr:to>
      <cdr:x>0.19444</cdr:x>
      <cdr:y>0.43442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24" y="1643059"/>
          <a:ext cx="120015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0.09201</cdr:x>
      <cdr:y>0.25466</cdr:y>
    </cdr:from>
    <cdr:to>
      <cdr:x>0.1875</cdr:x>
      <cdr:y>0.31458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7214" y="1214431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0.17014</cdr:x>
      <cdr:y>0.20972</cdr:y>
    </cdr:from>
    <cdr:to>
      <cdr:x>0.25694</cdr:x>
      <cdr:y>0.28462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00156" y="1000117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0.2691</cdr:x>
      <cdr:y>0.16478</cdr:y>
    </cdr:from>
    <cdr:to>
      <cdr:x>0.35591</cdr:x>
      <cdr:y>0.28462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4578" y="785818"/>
          <a:ext cx="714412" cy="571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0.25694</cdr:x>
      <cdr:y>0.17976</cdr:y>
    </cdr:from>
    <cdr:to>
      <cdr:x>0.30903</cdr:x>
      <cdr:y>0.25466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4536" y="857241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0.07813</cdr:x>
      <cdr:y>0.61419</cdr:y>
    </cdr:from>
    <cdr:to>
      <cdr:x>0.13889</cdr:x>
      <cdr:y>0.80893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428631" y="3143272"/>
          <a:ext cx="928694" cy="5000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0.28646</cdr:x>
      <cdr:y>0.67411</cdr:y>
    </cdr:from>
    <cdr:to>
      <cdr:x>0.29514</cdr:x>
      <cdr:y>0.80893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2357454" y="3214710"/>
          <a:ext cx="71433" cy="6429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0.43403</cdr:x>
      <cdr:y>0.67411</cdr:y>
    </cdr:from>
    <cdr:to>
      <cdr:x>0.47743</cdr:x>
      <cdr:y>0.85387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0800000" flipH="1" flipV="1">
          <a:off x="3571900" y="3214710"/>
          <a:ext cx="357190" cy="8572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-400064" y="-158036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0.32986</cdr:x>
      <cdr:y>0.08988</cdr:y>
    </cdr:from>
    <cdr:to>
      <cdr:x>0.34722</cdr:x>
      <cdr:y>0.19474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6200000" flipH="1" flipV="1">
          <a:off x="2536046" y="607226"/>
          <a:ext cx="500062" cy="1428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0.16493</cdr:x>
      <cdr:y>0.08988</cdr:y>
    </cdr:from>
    <cdr:to>
      <cdr:x>0.21702</cdr:x>
      <cdr:y>0.2247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rot="16200000" flipH="1">
          <a:off x="1250167" y="535787"/>
          <a:ext cx="642942" cy="4286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0.2691</cdr:x>
      <cdr:y>0.08988</cdr:y>
    </cdr:from>
    <cdr:to>
      <cdr:x>0.28646</cdr:x>
      <cdr:y>0.25466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5400000" flipV="1">
          <a:off x="1893107" y="750099"/>
          <a:ext cx="785818" cy="142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0.4948</cdr:x>
      <cdr:y>0.13482</cdr:y>
    </cdr:from>
    <cdr:to>
      <cdr:x>0.54688</cdr:x>
      <cdr:y>0.28463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rot="10800000" flipV="1">
          <a:off x="4071966" y="642942"/>
          <a:ext cx="428598" cy="7144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0.03472</cdr:x>
      <cdr:y>0.35952</cdr:y>
    </cdr:from>
    <cdr:to>
      <cdr:x>0.11285</cdr:x>
      <cdr:y>0.56924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10800000" flipV="1">
          <a:off x="285752" y="1714512"/>
          <a:ext cx="642942" cy="10001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0.05208</cdr:x>
      <cdr:y>0.0749</cdr:y>
    </cdr:from>
    <cdr:to>
      <cdr:x>0.13021</cdr:x>
      <cdr:y>0.1498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428629" y="357190"/>
          <a:ext cx="642942" cy="35719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0,1%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285728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 исполнению бюджета муниципального образования «Первоавгустовский сельсовет»  Дмитриевского района Курской области за 2020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786322"/>
            <a:ext cx="4355636" cy="192882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28 июня 2012 года, в целях реализации принципа прозрачности и открытости бюджета и информирования жителей о расходовании средств бюджета разработана брошюра  «Бюджета для граждан» по исполнению бюджета за 2020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2020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«Бюджета для граждан» по исполнению бюджета за 2020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В.М. Сафонов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4714884"/>
            <a:ext cx="3571900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29684" cy="5715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Показатели исполнения доходов бюджета МО «Первоавгустовский сельсовет» Дмитриевского района Курской области за 2020 год (рублей)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785925"/>
          <a:ext cx="7572428" cy="4390689"/>
        </p:xfrm>
        <a:graphic>
          <a:graphicData uri="http://schemas.openxmlformats.org/drawingml/2006/table">
            <a:tbl>
              <a:tblPr/>
              <a:tblGrid>
                <a:gridCol w="4226450"/>
                <a:gridCol w="1180891"/>
                <a:gridCol w="1090034"/>
                <a:gridCol w="1075053"/>
              </a:tblGrid>
              <a:tr h="7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2020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2020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</a:t>
                      </a:r>
                      <a:r>
                        <a:rPr lang="ru-RU" sz="105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доходы ,в т.ч.: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243606,00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242775,83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830,17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243606,00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242775,83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830,17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</a:t>
                      </a:r>
                      <a:r>
                        <a:rPr lang="ru-RU" sz="105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 ,в т.ч.: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13049,00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12487,50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диный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13049,00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12847,50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1574783,00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1572408,36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2374,64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104733,00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104367,67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365,33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1470050,00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1468040,69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2009,31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5552784,00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5552783,54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от продажи нематериальных и материальных активов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112539,00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112538,94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7496761,00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7492994,17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3766,83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4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3176504,00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3276504,00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бюджетам бюджетной системы РФ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1477746,00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1477746,00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86843,00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86843,00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1318363,00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1318363,00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223289,00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223289,00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безвозмездные поступления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70263,00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70263,00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10673265,00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10669498,17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3766,83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 2020 год (рублей)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0095" y="3267976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10669498,17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Расходы 95466668,83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929198"/>
            <a:ext cx="2357454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1122829,34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214422"/>
          <a:ext cx="857256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налоговых и неналоговых поступлений в бюджет МО «Первоавгустовский сельсовет» Дмитриевского района Курской области в 2020 году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715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за 2020 год (рублей)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428736"/>
            <a:ext cx="8141046" cy="4857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1357298"/>
          <a:ext cx="8286807" cy="5143535"/>
        </p:xfrm>
        <a:graphic>
          <a:graphicData uri="http://schemas.openxmlformats.org/drawingml/2006/table">
            <a:tbl>
              <a:tblPr/>
              <a:tblGrid>
                <a:gridCol w="3071833"/>
                <a:gridCol w="1285884"/>
                <a:gridCol w="1214446"/>
                <a:gridCol w="1357322"/>
                <a:gridCol w="1357322"/>
              </a:tblGrid>
              <a:tr h="417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2020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2020год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плану 2020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2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4346785,00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4241967,72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104817,28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0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86843,00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86843,00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6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6442,76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557,24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6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вопросы в области национальной экономики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807289,00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806582,00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2983866,00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2890564,06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93301,94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3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15000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9301,00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5699,00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60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1560640,00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1489968,29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70671,71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1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23607,00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14607,00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38,1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0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15000,00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6000,00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9000,00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         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1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9846030,00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9546668,83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299361,17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14336" y="0"/>
            <a:ext cx="8229600" cy="1214422"/>
          </a:xfrm>
          <a:prstGeom prst="rect">
            <a:avLst/>
          </a:prstGeom>
          <a:ln>
            <a:noFill/>
          </a:ln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за 2020 год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214282" y="1571612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16200000" flipV="1">
            <a:off x="1357290" y="2285992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Безвозмездные поступления МО «Первоавгустовский сельсовет» Дмитриевского района Курской области в 2020 году (рублей)</a:t>
            </a:r>
            <a:endParaRPr lang="ru-RU" sz="2400" dirty="0"/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500562" y="2071678"/>
            <a:ext cx="4143404" cy="928694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Прочие безвозмездные поступления 70263,00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00034" y="1714488"/>
            <a:ext cx="3143272" cy="1285884"/>
          </a:xfrm>
          <a:prstGeom prst="wave">
            <a:avLst>
              <a:gd name="adj1" fmla="val 12500"/>
              <a:gd name="adj2" fmla="val -3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1477746,00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00034" y="2928934"/>
            <a:ext cx="3143272" cy="107157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1318363,00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00034" y="4071942"/>
            <a:ext cx="3214710" cy="1214446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86843,00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00034" y="5286388"/>
            <a:ext cx="3143272" cy="121444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223289,00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29124" y="3643314"/>
            <a:ext cx="4286280" cy="2286016"/>
          </a:xfrm>
          <a:prstGeom prst="ellipse">
            <a:avLst/>
          </a:prstGeom>
          <a:solidFill>
            <a:srgbClr val="FF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поступлений 3176504,00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1648</TotalTime>
  <Words>586</Words>
  <Application>Microsoft Office PowerPoint</Application>
  <PresentationFormat>Экран (4:3)</PresentationFormat>
  <Paragraphs>191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 Уважаемые жители  муниципального образования «Первоавгустовский сельсовет»! </vt:lpstr>
      <vt:lpstr>Показатели исполнения доходов бюджета МО «Первоавгустовский сельсовет» Дмитриевского района Курской области за 2020 год (рублей) </vt:lpstr>
      <vt:lpstr>Основные параметры бюджета  МО «Первоавгустовский сельсовет» Дмитриевского района Курской области за 2020 год (рублей)</vt:lpstr>
      <vt:lpstr>Структура налоговых и неналоговых поступлений в бюджет МО «Первоавгустовский сельсовет» Дмитриевского района Курской области в 2020 году</vt:lpstr>
      <vt:lpstr>Показатели исполнения расходов бюджета МО «Первоавгустовский сельсовет» Дмитриевского района Курской области за 2020 год (рублей)</vt:lpstr>
      <vt:lpstr>Слайд 7</vt:lpstr>
      <vt:lpstr>Безвозмездные поступления МО «Первоавгустовский сельсовет» Дмитриевского района Курской области в 2020 году (рублей)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225</cp:revision>
  <dcterms:modified xsi:type="dcterms:W3CDTF">2021-04-23T07:04:42Z</dcterms:modified>
</cp:coreProperties>
</file>