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1F4"/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80" d="100"/>
          <a:sy n="80" d="100"/>
        </p:scale>
        <p:origin x="-17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9.2772753996472586E-4"/>
          <c:y val="0.26309972538170417"/>
          <c:w val="0.54039353472008367"/>
          <c:h val="0.73690027461829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доходы от продажи нематериальных активов</c:v>
                </c:pt>
                <c:pt idx="3">
                  <c:v>совокупный доход</c:v>
                </c:pt>
                <c:pt idx="4">
                  <c:v>налог на имущество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0.74100000000000055</c:v>
                </c:pt>
                <c:pt idx="1">
                  <c:v>0.19600000000000017</c:v>
                </c:pt>
                <c:pt idx="2">
                  <c:v>1.4999999999999998E-2</c:v>
                </c:pt>
                <c:pt idx="3">
                  <c:v>2.0000000000000022E-3</c:v>
                </c:pt>
                <c:pt idx="4">
                  <c:v>1.4000000000000005E-2</c:v>
                </c:pt>
                <c:pt idx="5">
                  <c:v>3.2000000000000042E-2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837698423808102"/>
          <c:y val="0.23732117360508412"/>
          <c:w val="0.31162301576191942"/>
          <c:h val="0.491324092588199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5076E-2"/>
          <c:y val="0"/>
          <c:w val="0.61882716049383202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933550840867114"/>
                  <c:y val="-0.265692148002138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420117624185867E-2"/>
                  <c:y val="0.1173756775742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5510365023816466"/>
                  <c:y val="7.521058536125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9485515699426464"/>
                  <c:y val="0.148437463958816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0003888402838546E-2"/>
                  <c:y val="0.245228094823699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1.9862812287352993E-2"/>
                  <c:y val="-0.113676882267213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532905609021092"/>
                  <c:y val="-9.543831322016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33416970448138428"/>
                  <c:y val="-2.89503758767836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44.5</c:v>
                </c:pt>
                <c:pt idx="1">
                  <c:v>0.1</c:v>
                </c:pt>
                <c:pt idx="2">
                  <c:v>15.6</c:v>
                </c:pt>
                <c:pt idx="3">
                  <c:v>0.1</c:v>
                </c:pt>
                <c:pt idx="4">
                  <c:v>30.2</c:v>
                </c:pt>
                <c:pt idx="5">
                  <c:v>0.1</c:v>
                </c:pt>
                <c:pt idx="6">
                  <c:v>0.9</c:v>
                </c:pt>
                <c:pt idx="7">
                  <c:v>8.4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045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0.07813</cdr:x>
      <cdr:y>0.61419</cdr:y>
    </cdr:from>
    <cdr:to>
      <cdr:x>0.13889</cdr:x>
      <cdr:y>0.80893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428631" y="3143272"/>
          <a:ext cx="928694" cy="500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0.28646</cdr:x>
      <cdr:y>0.67411</cdr:y>
    </cdr:from>
    <cdr:to>
      <cdr:x>0.29514</cdr:x>
      <cdr:y>0.80893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357454" y="3214710"/>
          <a:ext cx="71433" cy="6429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0.43403</cdr:x>
      <cdr:y>0.67411</cdr:y>
    </cdr:from>
    <cdr:to>
      <cdr:x>0.47743</cdr:x>
      <cdr:y>0.85387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H="1" flipV="1">
          <a:off x="3571900" y="3214710"/>
          <a:ext cx="357190" cy="8572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0.32986</cdr:x>
      <cdr:y>0.08988</cdr:y>
    </cdr:from>
    <cdr:to>
      <cdr:x>0.34722</cdr:x>
      <cdr:y>0.19474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2536046" y="607226"/>
          <a:ext cx="500062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0.08988</cdr:y>
    </cdr:from>
    <cdr:to>
      <cdr:x>0.21702</cdr:x>
      <cdr:y>0.2247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1250167" y="535787"/>
          <a:ext cx="64294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0.2691</cdr:x>
      <cdr:y>0.08988</cdr:y>
    </cdr:from>
    <cdr:to>
      <cdr:x>0.28646</cdr:x>
      <cdr:y>0.25466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 flipV="1">
          <a:off x="1893107" y="750099"/>
          <a:ext cx="785818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0.4948</cdr:x>
      <cdr:y>0.13482</cdr:y>
    </cdr:from>
    <cdr:to>
      <cdr:x>0.54688</cdr:x>
      <cdr:y>0.28463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4071966" y="642942"/>
          <a:ext cx="428598" cy="7144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0.03472</cdr:x>
      <cdr:y>0.35952</cdr:y>
    </cdr:from>
    <cdr:to>
      <cdr:x>0.11285</cdr:x>
      <cdr:y>0.56924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 flipV="1">
          <a:off x="285752" y="1714512"/>
          <a:ext cx="642942" cy="1000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0.05208</cdr:x>
      <cdr:y>0.0749</cdr:y>
    </cdr:from>
    <cdr:to>
      <cdr:x>0.13021</cdr:x>
      <cdr:y>0.1498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28629" y="357190"/>
          <a:ext cx="642942" cy="35719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0,1%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«Бюджета для граждан» по исполнению бюджета муниципального образования «Первоавгустовский сельсовет»  Дмитриевского района Курской области за 2020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4355636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проект «Бюджета для граждан» по исполнению бюджета за 2020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2020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проект «Бюджета для граждан» по исполнению бюджета за 2020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4714884"/>
            <a:ext cx="3571900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Показатели исполнения доходов бюджета МО «Первоавгустовский сельсовет» Дмитриевского района Курской области за 2020 год (</a:t>
            </a:r>
            <a:r>
              <a:rPr lang="ru-RU" sz="2400" dirty="0" smtClean="0"/>
              <a:t>рублей)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368909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7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2020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2020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243606,00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242775,83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243606,00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242775,83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830,17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12487,50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13049,00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12847,50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1574783,00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1572408,36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2374,64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104733,00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104367,67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365,33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1470050,00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1468040,69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2009,31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5552784,00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5552783,54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от продажи нематериальных и материальных активов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112539,00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112538,94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7496761,00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7492994,17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3766,83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3176504,00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3276504,00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1477746,00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1477746,00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86843,00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86843,00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1318363,00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1318363,00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223289,00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223289,00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70263,00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70263,00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10673265,00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10669498,17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3766,83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2020 год (рублей)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0095" y="3267976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10669498,17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Расходы 95466668,83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929198"/>
            <a:ext cx="235745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1122829,34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14422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налоговых и неналоговых поступлений в бюджет МО «Первоавгустовский сельсовет» Дмитриевского района Курской области в 2020 году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715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2020 год (рублей)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357298"/>
          <a:ext cx="8286807" cy="5143535"/>
        </p:xfrm>
        <a:graphic>
          <a:graphicData uri="http://schemas.openxmlformats.org/drawingml/2006/table">
            <a:tbl>
              <a:tblPr/>
              <a:tblGrid>
                <a:gridCol w="3071833"/>
                <a:gridCol w="1285884"/>
                <a:gridCol w="1214446"/>
                <a:gridCol w="1357322"/>
                <a:gridCol w="1357322"/>
              </a:tblGrid>
              <a:tr h="417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2020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2020г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2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4346785,00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4241967,72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104817,28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86843,00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6442,76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557,24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национальной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807289,00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806582,00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2983866,00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2890564,06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93301,94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15000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9301,00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5699,00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1560640,00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1489968,29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70671,71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23607,00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14607,00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38,1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0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6000,00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 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1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9846030,00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9546668,83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299361,17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0"/>
            <a:ext cx="8229600" cy="121442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2020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14282" y="157161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1357290" y="2285992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Безвозмездные поступления МО «Первоавгустовский сельсовет» Дмитриевского района Курской области в 2020 году (рублей)</a:t>
            </a:r>
            <a:endParaRPr lang="ru-RU" sz="2400" dirty="0"/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500562" y="2071678"/>
            <a:ext cx="4143404" cy="928694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70263,00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00034" y="1714488"/>
            <a:ext cx="3143272" cy="1285884"/>
          </a:xfrm>
          <a:prstGeom prst="wave">
            <a:avLst>
              <a:gd name="adj1" fmla="val 12500"/>
              <a:gd name="adj2" fmla="val -3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1477746,00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00034" y="2928934"/>
            <a:ext cx="3143272" cy="107157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1318363,00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00034" y="4071942"/>
            <a:ext cx="3214710" cy="1214446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86843,00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00034" y="5286388"/>
            <a:ext cx="3143272" cy="121444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223289,00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9124" y="3643314"/>
            <a:ext cx="4286280" cy="2286016"/>
          </a:xfrm>
          <a:prstGeom prst="ellipse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3176504,00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1646</TotalTime>
  <Words>587</Words>
  <Application>Microsoft Office PowerPoint</Application>
  <PresentationFormat>Экран (4:3)</PresentationFormat>
  <Paragraphs>191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 Уважаемые жители  муниципального образования «Первоавгустовский сельсовет»! </vt:lpstr>
      <vt:lpstr>Показатели исполнения доходов бюджета МО «Первоавгустовский сельсовет» Дмитриевского района Курской области за 2020 год (рублей) </vt:lpstr>
      <vt:lpstr>Основные параметры бюджета  МО «Первоавгустовский сельсовет» Дмитриевского района Курской области за 2020 год (рублей)</vt:lpstr>
      <vt:lpstr>Структура налоговых и неналоговых поступлений в бюджет МО «Первоавгустовский сельсовет» Дмитриевского района Курской области в 2020 году</vt:lpstr>
      <vt:lpstr>Показатели исполнения расходов бюджета МО «Первоавгустовский сельсовет» Дмитриевского района Курской области за 2020 год (рублей)</vt:lpstr>
      <vt:lpstr>Слайд 7</vt:lpstr>
      <vt:lpstr>Безвозмездные поступления МО «Первоавгустовский сельсовет» Дмитриевского района Курской области в 2020 году (рублей)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223</cp:revision>
  <dcterms:modified xsi:type="dcterms:W3CDTF">2021-04-01T12:52:55Z</dcterms:modified>
</cp:coreProperties>
</file>