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drawings/drawing2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68" r:id="rId1"/>
  </p:sldMasterIdLst>
  <p:notesMasterIdLst>
    <p:notesMasterId r:id="rId11"/>
  </p:notesMasterIdLst>
  <p:sldIdLst>
    <p:sldId id="256" r:id="rId2"/>
    <p:sldId id="257" r:id="rId3"/>
    <p:sldId id="259" r:id="rId4"/>
    <p:sldId id="258" r:id="rId5"/>
    <p:sldId id="274" r:id="rId6"/>
    <p:sldId id="262" r:id="rId7"/>
    <p:sldId id="273" r:id="rId8"/>
    <p:sldId id="268" r:id="rId9"/>
    <p:sldId id="271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5C044B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59" autoAdjust="0"/>
    <p:restoredTop sz="86420" autoAdjust="0"/>
  </p:normalViewPr>
  <p:slideViewPr>
    <p:cSldViewPr>
      <p:cViewPr>
        <p:scale>
          <a:sx n="70" d="100"/>
          <a:sy n="70" d="100"/>
        </p:scale>
        <p:origin x="-1338" y="-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28" y="3156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СТРУКТУРА НАЛОГОВЫХ И НЕНАОГОВЫХ ПОСТУПЛЕНИЙ В БЮДЖЕТ МО «ПЕРОАВГУСТОВСКИ СЕЛЬСОВЕТ» ДМИТРИЕВСКОГОРАЙОНА КУРСКОЙ ОБЛАСТИ ЗА 2019 ГОД</a:t>
            </a:r>
            <a:endParaRPr lang="ru-RU" dirty="0"/>
          </a:p>
        </c:rich>
      </c:tx>
      <c:layout>
        <c:manualLayout>
          <c:xMode val="edge"/>
          <c:yMode val="edge"/>
          <c:x val="0.11548043991526452"/>
          <c:y val="0"/>
        </c:manualLayout>
      </c:layout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1"/>
            <c:spPr>
              <a:solidFill>
                <a:schemeClr val="accent1">
                  <a:lumMod val="60000"/>
                  <a:lumOff val="40000"/>
                </a:schemeClr>
              </a:solidFill>
            </c:spPr>
          </c:dPt>
          <c:dPt>
            <c:idx val="2"/>
            <c:spPr>
              <a:solidFill>
                <a:srgbClr val="FF0000"/>
              </a:solidFill>
            </c:spPr>
          </c:dPt>
          <c:dPt>
            <c:idx val="3"/>
            <c:spPr>
              <a:solidFill>
                <a:srgbClr val="FFFF00"/>
              </a:solidFill>
            </c:spPr>
          </c:dPt>
          <c:dPt>
            <c:idx val="4"/>
            <c:spPr>
              <a:solidFill>
                <a:srgbClr val="FF0066"/>
              </a:solidFill>
            </c:spPr>
          </c:dPt>
          <c:dPt>
            <c:idx val="5"/>
            <c:spPr>
              <a:solidFill>
                <a:srgbClr val="00B0F0"/>
              </a:solidFill>
            </c:spPr>
          </c:dPt>
          <c:dLbls>
            <c:dLblPos val="bestFit"/>
            <c:showVal val="1"/>
            <c:showLeaderLines val="1"/>
          </c:dLbls>
          <c:cat>
            <c:strRef>
              <c:f>Лист1!$A$2:$A$7</c:f>
              <c:strCache>
                <c:ptCount val="6"/>
                <c:pt idx="0">
                  <c:v>доходы от использования имущества</c:v>
                </c:pt>
                <c:pt idx="1">
                  <c:v>земельный налог</c:v>
                </c:pt>
                <c:pt idx="2">
                  <c:v>доходы от продажи нематериальных активов</c:v>
                </c:pt>
                <c:pt idx="3">
                  <c:v>совокупный доход</c:v>
                </c:pt>
                <c:pt idx="4">
                  <c:v>налог на имущество</c:v>
                </c:pt>
                <c:pt idx="5">
                  <c:v>НДФЛ</c:v>
                </c:pt>
              </c:strCache>
            </c:strRef>
          </c:cat>
          <c:val>
            <c:numRef>
              <c:f>Лист1!$B$2:$B$7</c:f>
              <c:numCache>
                <c:formatCode>0.00%</c:formatCode>
                <c:ptCount val="6"/>
                <c:pt idx="0">
                  <c:v>0.72900000000000065</c:v>
                </c:pt>
                <c:pt idx="1">
                  <c:v>0.17700000000000016</c:v>
                </c:pt>
                <c:pt idx="2">
                  <c:v>2.6000000000000027E-2</c:v>
                </c:pt>
                <c:pt idx="3">
                  <c:v>4.0000000000000053E-3</c:v>
                </c:pt>
                <c:pt idx="4">
                  <c:v>2.1000000000000026E-2</c:v>
                </c:pt>
                <c:pt idx="5">
                  <c:v>4.3000000000000003E-2</c:v>
                </c:pt>
              </c:numCache>
            </c:numRef>
          </c:val>
        </c:ser>
        <c:dLbls>
          <c:showVal val="1"/>
        </c:dLbls>
        <c:firstSliceAng val="0"/>
      </c:pieChart>
    </c:plotArea>
    <c:legend>
      <c:legendPos val="r"/>
      <c:layout>
        <c:manualLayout>
          <c:xMode val="edge"/>
          <c:yMode val="edge"/>
          <c:x val="0.6883769842380808"/>
          <c:y val="0.12684880595761361"/>
          <c:w val="0.31162303149606302"/>
          <c:h val="0.87315112042206666"/>
        </c:manualLayout>
      </c:layout>
      <c:txPr>
        <a:bodyPr/>
        <a:lstStyle/>
        <a:p>
          <a:pPr>
            <a:defRPr sz="1200"/>
          </a:pPr>
          <a:endParaRPr lang="ru-RU"/>
        </a:p>
      </c:txPr>
    </c:legend>
    <c:plotVisOnly val="1"/>
  </c:chart>
  <c:spPr>
    <a:solidFill>
      <a:schemeClr val="accent1">
        <a:lumMod val="20000"/>
        <a:lumOff val="80000"/>
      </a:schemeClr>
    </a:solidFill>
  </c:spPr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depthPercent val="60"/>
      <c:perspective val="30"/>
    </c:view3D>
    <c:plotArea>
      <c:layout>
        <c:manualLayout>
          <c:layoutTarget val="inner"/>
          <c:xMode val="edge"/>
          <c:yMode val="edge"/>
          <c:x val="2.1604938271605027E-2"/>
          <c:y val="0"/>
          <c:w val="0.61882716049383102"/>
          <c:h val="0.9414114513981366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33"/>
          <c:dPt>
            <c:idx val="0"/>
            <c:spPr>
              <a:solidFill>
                <a:srgbClr val="FFFF00"/>
              </a:solidFill>
            </c:spPr>
          </c:dPt>
          <c:dPt>
            <c:idx val="1"/>
            <c:spPr>
              <a:solidFill>
                <a:srgbClr val="0070C0"/>
              </a:solidFill>
            </c:spPr>
          </c:dPt>
          <c:dPt>
            <c:idx val="2"/>
            <c:spPr>
              <a:solidFill>
                <a:srgbClr val="92D050"/>
              </a:solidFill>
            </c:spPr>
          </c:dPt>
          <c:dPt>
            <c:idx val="3"/>
            <c:spPr>
              <a:solidFill>
                <a:srgbClr val="FF0000"/>
              </a:solidFill>
            </c:spPr>
          </c:dPt>
          <c:dPt>
            <c:idx val="4"/>
            <c:spPr>
              <a:solidFill>
                <a:srgbClr val="7030A0"/>
              </a:solidFill>
            </c:spPr>
          </c:dPt>
          <c:dPt>
            <c:idx val="5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Pt>
            <c:idx val="6"/>
            <c:spPr>
              <a:solidFill>
                <a:srgbClr val="00B0F0"/>
              </a:solidFill>
            </c:spPr>
          </c:dPt>
          <c:dPt>
            <c:idx val="7"/>
            <c:spPr>
              <a:solidFill>
                <a:schemeClr val="accent1">
                  <a:lumMod val="60000"/>
                  <a:lumOff val="40000"/>
                </a:schemeClr>
              </a:solidFill>
            </c:spPr>
          </c:dPt>
          <c:dLbls>
            <c:dLbl>
              <c:idx val="0"/>
              <c:layout>
                <c:manualLayout>
                  <c:x val="-0.31650323223485993"/>
                  <c:y val="-0.1059051972697820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0,4%</a:t>
                    </a:r>
                    <a:endParaRPr lang="en-US" dirty="0"/>
                  </a:p>
                </c:rich>
              </c:tx>
              <c:dLblPos val="bestFit"/>
              <c:showVal val="1"/>
            </c:dLbl>
            <c:dLbl>
              <c:idx val="1"/>
              <c:layout>
                <c:manualLayout>
                  <c:x val="-0.16852222465247399"/>
                  <c:y val="-0.21817691896369137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16,9%</a:t>
                    </a:r>
                    <a:endParaRPr lang="en-US" dirty="0"/>
                  </a:p>
                </c:rich>
              </c:tx>
              <c:dLblPos val="bestFit"/>
              <c:showVal val="1"/>
            </c:dLbl>
            <c:dLbl>
              <c:idx val="2"/>
              <c:layout>
                <c:manualLayout>
                  <c:x val="-3.0103650238164675E-2"/>
                  <c:y val="-0.204416578420374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9,4%</a:t>
                    </a:r>
                    <a:endParaRPr lang="en-US" dirty="0"/>
                  </a:p>
                </c:rich>
              </c:tx>
              <c:dLblPos val="bestFit"/>
              <c:showVal val="1"/>
            </c:dLbl>
            <c:dLbl>
              <c:idx val="3"/>
              <c:layout>
                <c:manualLayout>
                  <c:x val="-0.11975357247010801"/>
                  <c:y val="0.14843767365297725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0,</a:t>
                    </a:r>
                    <a:r>
                      <a:rPr lang="ru-RU" dirty="0" smtClean="0"/>
                      <a:t>02%</a:t>
                    </a:r>
                    <a:endParaRPr lang="en-US" dirty="0"/>
                  </a:p>
                </c:rich>
              </c:tx>
              <c:dLblPos val="bestFit"/>
              <c:showVal val="1"/>
            </c:dLbl>
            <c:dLbl>
              <c:idx val="4"/>
              <c:layout>
                <c:manualLayout>
                  <c:x val="4.3954444930494802E-2"/>
                  <c:y val="0.18663954622183546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70,3%</a:t>
                    </a:r>
                    <a:endParaRPr lang="en-US" dirty="0"/>
                  </a:p>
                </c:rich>
              </c:tx>
              <c:dLblPos val="bestFit"/>
              <c:showVal val="1"/>
            </c:dLbl>
            <c:dLbl>
              <c:idx val="5"/>
              <c:layout>
                <c:manualLayout>
                  <c:x val="6.1529418197725283E-2"/>
                  <c:y val="-5.775123981672755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2,6%</a:t>
                    </a:r>
                    <a:endParaRPr lang="en-US" dirty="0"/>
                  </a:p>
                </c:rich>
              </c:tx>
              <c:dLblPos val="bestFit"/>
              <c:showVal val="1"/>
            </c:dLbl>
            <c:dLbl>
              <c:idx val="6"/>
              <c:layout>
                <c:manualLayout>
                  <c:x val="0.123785846213668"/>
                  <c:y val="-5.5491575537079167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0,</a:t>
                    </a:r>
                    <a:r>
                      <a:rPr lang="ru-RU" dirty="0" smtClean="0"/>
                      <a:t>1%</a:t>
                    </a:r>
                    <a:endParaRPr lang="en-US" dirty="0"/>
                  </a:p>
                </c:rich>
              </c:tx>
              <c:dLblPos val="bestFit"/>
              <c:showVal val="1"/>
            </c:dLbl>
            <c:dLbl>
              <c:idx val="7"/>
              <c:layout>
                <c:manualLayout>
                  <c:x val="0.25855242053076699"/>
                  <c:y val="1.840988917663590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0,2%</a:t>
                    </a:r>
                    <a:endParaRPr lang="en-US" dirty="0"/>
                  </a:p>
                </c:rich>
              </c:tx>
              <c:dLblPos val="bestFit"/>
              <c:showVal val="1"/>
            </c:dLbl>
            <c:delete val="1"/>
            <c:dLblPos val="bestFit"/>
          </c:dLbls>
          <c:cat>
            <c:strRef>
              <c:f>Лист1!$A$2:$A$10</c:f>
              <c:strCache>
                <c:ptCount val="9"/>
                <c:pt idx="0">
                  <c:v>Общегосударственные вопросы </c:v>
                </c:pt>
                <c:pt idx="1">
                  <c:v>Образование </c:v>
                </c:pt>
                <c:pt idx="2">
                  <c:v>Культура, кинематография</c:v>
                </c:pt>
                <c:pt idx="3">
                  <c:v>Социальная политика </c:v>
                </c:pt>
                <c:pt idx="4">
                  <c:v>ЖКХ</c:v>
                </c:pt>
                <c:pt idx="5">
                  <c:v>национальная безопасность</c:v>
                </c:pt>
                <c:pt idx="6">
                  <c:v>мобилизационная и вневойсковая подготовка</c:v>
                </c:pt>
                <c:pt idx="7">
                  <c:v>национальная экономика</c:v>
                </c:pt>
                <c:pt idx="8">
                  <c:v>физическая культура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16.899999999999999</c:v>
                </c:pt>
                <c:pt idx="1">
                  <c:v>0.2</c:v>
                </c:pt>
                <c:pt idx="2">
                  <c:v>9.4</c:v>
                </c:pt>
                <c:pt idx="3">
                  <c:v>8.0000000000000043E-2</c:v>
                </c:pt>
                <c:pt idx="4">
                  <c:v>70.3</c:v>
                </c:pt>
                <c:pt idx="5">
                  <c:v>2.0000000000000011E-2</c:v>
                </c:pt>
                <c:pt idx="6">
                  <c:v>0.4</c:v>
                </c:pt>
                <c:pt idx="7">
                  <c:v>2.6</c:v>
                </c:pt>
                <c:pt idx="8">
                  <c:v>0.1</c:v>
                </c:pt>
              </c:numCache>
            </c:numRef>
          </c:val>
        </c:ser>
        <c:dLbls>
          <c:showVal val="1"/>
        </c:dLbls>
      </c:pie3DChart>
    </c:plotArea>
    <c:legend>
      <c:legendPos val="r"/>
      <c:legendEntry>
        <c:idx val="0"/>
        <c:txPr>
          <a:bodyPr/>
          <a:lstStyle/>
          <a:p>
            <a:pPr>
              <a:defRPr sz="1500" baseline="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500" baseline="0"/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500" baseline="0"/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500" baseline="0"/>
            </a:pPr>
            <a:endParaRPr lang="ru-RU"/>
          </a:p>
        </c:txPr>
      </c:legendEntry>
      <c:legendEntry>
        <c:idx val="4"/>
        <c:txPr>
          <a:bodyPr/>
          <a:lstStyle/>
          <a:p>
            <a:pPr>
              <a:defRPr sz="1500" baseline="0"/>
            </a:pPr>
            <a:endParaRPr lang="ru-RU"/>
          </a:p>
        </c:txPr>
      </c:legendEntry>
      <c:legendEntry>
        <c:idx val="5"/>
        <c:txPr>
          <a:bodyPr/>
          <a:lstStyle/>
          <a:p>
            <a:pPr>
              <a:defRPr sz="1500" baseline="0"/>
            </a:pPr>
            <a:endParaRPr lang="ru-RU"/>
          </a:p>
        </c:txPr>
      </c:legendEntry>
      <c:legendEntry>
        <c:idx val="6"/>
        <c:txPr>
          <a:bodyPr/>
          <a:lstStyle/>
          <a:p>
            <a:pPr>
              <a:defRPr sz="1500" baseline="0"/>
            </a:pPr>
            <a:endParaRPr lang="ru-RU"/>
          </a:p>
        </c:txPr>
      </c:legendEntry>
      <c:legendEntry>
        <c:idx val="7"/>
        <c:txPr>
          <a:bodyPr/>
          <a:lstStyle/>
          <a:p>
            <a:pPr>
              <a:defRPr sz="1500" baseline="0"/>
            </a:pPr>
            <a:endParaRPr lang="ru-RU"/>
          </a:p>
        </c:txPr>
      </c:legendEntry>
      <c:layout>
        <c:manualLayout>
          <c:xMode val="edge"/>
          <c:yMode val="edge"/>
          <c:x val="0.65277777777777946"/>
          <c:y val="0"/>
          <c:w val="0.34722222222222232"/>
          <c:h val="1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0.48334</cdr:x>
      <cdr:y>0</cdr:y>
    </cdr:from>
    <cdr:to>
      <cdr:x>0.59</cdr:x>
      <cdr:y>0.2225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143436" y="-571480"/>
          <a:ext cx="914400" cy="12715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0.45834</cdr:x>
      <cdr:y>0</cdr:y>
    </cdr:from>
    <cdr:to>
      <cdr:x>0.95</cdr:x>
      <cdr:y>0.2225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929122" y="0"/>
          <a:ext cx="4214842" cy="12715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0.22222</cdr:x>
      <cdr:y>0.5243</cdr:y>
    </cdr:from>
    <cdr:to>
      <cdr:x>0.44618</cdr:x>
      <cdr:y>0.64414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828784" y="2500315"/>
          <a:ext cx="1843094" cy="5715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0.04861</cdr:x>
      <cdr:y>0.34454</cdr:y>
    </cdr:from>
    <cdr:to>
      <cdr:x>0.19444</cdr:x>
      <cdr:y>0.43442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00024" y="1643059"/>
          <a:ext cx="1200152" cy="4286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0.09201</cdr:x>
      <cdr:y>0.25466</cdr:y>
    </cdr:from>
    <cdr:to>
      <cdr:x>0.1875</cdr:x>
      <cdr:y>0.31458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757214" y="1214431"/>
          <a:ext cx="785818" cy="2857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0.17014</cdr:x>
      <cdr:y>0.20972</cdr:y>
    </cdr:from>
    <cdr:to>
      <cdr:x>0.25694</cdr:x>
      <cdr:y>0.28462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400156" y="1000117"/>
          <a:ext cx="714380" cy="3571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0.2691</cdr:x>
      <cdr:y>0.16478</cdr:y>
    </cdr:from>
    <cdr:to>
      <cdr:x>0.35591</cdr:x>
      <cdr:y>0.28462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2214578" y="785818"/>
          <a:ext cx="714412" cy="5714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0.25694</cdr:x>
      <cdr:y>0.17976</cdr:y>
    </cdr:from>
    <cdr:to>
      <cdr:x>0.30903</cdr:x>
      <cdr:y>0.25466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2114536" y="857241"/>
          <a:ext cx="428628" cy="3571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0.36111</cdr:x>
      <cdr:y>0.20972</cdr:y>
    </cdr:from>
    <cdr:to>
      <cdr:x>0.43924</cdr:x>
      <cdr:y>0.2996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2971792" y="1000117"/>
          <a:ext cx="642942" cy="4286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0.08159</cdr:x>
      <cdr:y>0.50749</cdr:y>
    </cdr:from>
    <cdr:to>
      <cdr:x>0.22048</cdr:x>
      <cdr:y>0.79211</cdr:y>
    </cdr:to>
    <cdr:sp macro="" textlink="">
      <cdr:nvSpPr>
        <cdr:cNvPr id="10" name="Прямая соединительная линия 9"/>
        <cdr:cNvSpPr/>
      </cdr:nvSpPr>
      <cdr:spPr>
        <a:xfrm xmlns:a="http://schemas.openxmlformats.org/drawingml/2006/main" rot="5400000" flipH="1" flipV="1">
          <a:off x="564318" y="2527294"/>
          <a:ext cx="1357322" cy="1143006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0.55903</cdr:x>
      <cdr:y>0.46255</cdr:y>
    </cdr:from>
    <cdr:to>
      <cdr:x>0.56771</cdr:x>
      <cdr:y>0.59737</cdr:y>
    </cdr:to>
    <cdr:sp macro="" textlink="">
      <cdr:nvSpPr>
        <cdr:cNvPr id="12" name="Прямая соединительная линия 11"/>
        <cdr:cNvSpPr/>
      </cdr:nvSpPr>
      <cdr:spPr>
        <a:xfrm xmlns:a="http://schemas.openxmlformats.org/drawingml/2006/main" flipH="1">
          <a:off x="4600563" y="2205823"/>
          <a:ext cx="71437" cy="642942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0.59896</cdr:x>
      <cdr:y>0.1498</cdr:y>
    </cdr:from>
    <cdr:to>
      <cdr:x>0.63369</cdr:x>
      <cdr:y>0.34454</cdr:y>
    </cdr:to>
    <cdr:sp macro="" textlink="">
      <cdr:nvSpPr>
        <cdr:cNvPr id="14" name="Прямая соединительная линия 13"/>
        <cdr:cNvSpPr/>
      </cdr:nvSpPr>
      <cdr:spPr>
        <a:xfrm xmlns:a="http://schemas.openxmlformats.org/drawingml/2006/main" rot="10800000" flipV="1">
          <a:off x="4929222" y="714380"/>
          <a:ext cx="285814" cy="928686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16" name="Прямая соединительная линия 15"/>
        <cdr:cNvSpPr/>
      </cdr:nvSpPr>
      <cdr:spPr>
        <a:xfrm xmlns:a="http://schemas.openxmlformats.org/drawingml/2006/main">
          <a:off x="-400064" y="-1580367"/>
          <a:ext cx="0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0.51216</cdr:x>
      <cdr:y>0.17976</cdr:y>
    </cdr:from>
    <cdr:to>
      <cdr:x>0.52952</cdr:x>
      <cdr:y>0.28462</cdr:y>
    </cdr:to>
    <cdr:sp macro="" textlink="">
      <cdr:nvSpPr>
        <cdr:cNvPr id="18" name="Прямая соединительная линия 17"/>
        <cdr:cNvSpPr/>
      </cdr:nvSpPr>
      <cdr:spPr>
        <a:xfrm xmlns:a="http://schemas.openxmlformats.org/drawingml/2006/main" rot="16200000" flipH="1" flipV="1">
          <a:off x="4036244" y="1035854"/>
          <a:ext cx="500061" cy="142866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0.31597</cdr:x>
      <cdr:y>0.08805</cdr:y>
    </cdr:from>
    <cdr:to>
      <cdr:x>0.31597</cdr:x>
      <cdr:y>0.16295</cdr:y>
    </cdr:to>
    <cdr:sp macro="" textlink="">
      <cdr:nvSpPr>
        <cdr:cNvPr id="20" name="Прямая соединительная линия 19"/>
        <cdr:cNvSpPr/>
      </cdr:nvSpPr>
      <cdr:spPr>
        <a:xfrm xmlns:a="http://schemas.openxmlformats.org/drawingml/2006/main" rot="16200000" flipH="1" flipV="1">
          <a:off x="2421703" y="598462"/>
          <a:ext cx="357186" cy="11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0.33333</cdr:x>
      <cdr:y>0.08805</cdr:y>
    </cdr:from>
    <cdr:to>
      <cdr:x>0.37673</cdr:x>
      <cdr:y>0.23785</cdr:y>
    </cdr:to>
    <cdr:sp macro="" textlink="">
      <cdr:nvSpPr>
        <cdr:cNvPr id="22" name="Прямая соединительная линия 21"/>
        <cdr:cNvSpPr/>
      </cdr:nvSpPr>
      <cdr:spPr>
        <a:xfrm xmlns:a="http://schemas.openxmlformats.org/drawingml/2006/main" rot="5400000">
          <a:off x="2564582" y="598470"/>
          <a:ext cx="714377" cy="35719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0.42882</cdr:x>
      <cdr:y>0.11801</cdr:y>
    </cdr:from>
    <cdr:to>
      <cdr:x>0.4809</cdr:x>
      <cdr:y>0.26782</cdr:y>
    </cdr:to>
    <cdr:sp macro="" textlink="">
      <cdr:nvSpPr>
        <cdr:cNvPr id="24" name="Прямая соединительная линия 23"/>
        <cdr:cNvSpPr/>
      </cdr:nvSpPr>
      <cdr:spPr>
        <a:xfrm xmlns:a="http://schemas.openxmlformats.org/drawingml/2006/main" rot="10800000" flipV="1">
          <a:off x="3528994" y="562749"/>
          <a:ext cx="428628" cy="714422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0.16493</cdr:x>
      <cdr:y>0.16478</cdr:y>
    </cdr:from>
    <cdr:to>
      <cdr:x>0.29514</cdr:x>
      <cdr:y>0.23968</cdr:y>
    </cdr:to>
    <cdr:sp macro="" textlink="">
      <cdr:nvSpPr>
        <cdr:cNvPr id="19" name="Прямая соединительная линия 18"/>
        <cdr:cNvSpPr/>
      </cdr:nvSpPr>
      <cdr:spPr>
        <a:xfrm xmlns:a="http://schemas.openxmlformats.org/drawingml/2006/main" rot="10800000">
          <a:off x="1357321" y="785818"/>
          <a:ext cx="1071571" cy="357191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0.09549</cdr:x>
      <cdr:y>0.10486</cdr:y>
    </cdr:from>
    <cdr:to>
      <cdr:x>0.17361</cdr:x>
      <cdr:y>0.19474</cdr:y>
    </cdr:to>
    <cdr:sp macro="" textlink="">
      <cdr:nvSpPr>
        <cdr:cNvPr id="21" name="Прямоугольник 20"/>
        <cdr:cNvSpPr/>
      </cdr:nvSpPr>
      <cdr:spPr>
        <a:xfrm xmlns:a="http://schemas.openxmlformats.org/drawingml/2006/main">
          <a:off x="785818" y="500066"/>
          <a:ext cx="642942" cy="428628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dirty="0" smtClean="0"/>
            <a:t>0,08%</a:t>
          </a:r>
          <a:endParaRPr lang="ru-RU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0CC6FA-F1E7-477B-BF60-65C885CDA306}" type="datetimeFigureOut">
              <a:rPr lang="ru-RU" smtClean="0"/>
              <a:pPr/>
              <a:t>18.02.2021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F12739-C2B9-4748-9FF8-99747C405CC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F12739-C2B9-4748-9FF8-99747C405CCF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F12739-C2B9-4748-9FF8-99747C405CCF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18.02.2021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85786" y="3286124"/>
            <a:ext cx="7772400" cy="1470025"/>
          </a:xfrm>
        </p:spPr>
        <p:txBody>
          <a:bodyPr>
            <a:normAutofit/>
          </a:bodyPr>
          <a:lstStyle/>
          <a:p>
            <a:pPr algn="ctr"/>
            <a:endParaRPr lang="ru-RU" sz="360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571472" y="4214818"/>
            <a:ext cx="7200928" cy="128588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" name="Рисунок 6" descr="MEIENDORF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44000" cy="68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642910" y="285728"/>
            <a:ext cx="8001056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ПРОЕКТ </a:t>
            </a:r>
            <a:endParaRPr lang="ru-RU" sz="4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Бюджета </a:t>
            </a:r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граждан» по исполнению бюджета муниципального образования «Первоавгустовский сельсовет»  Дмитриевского района Курской области за 2019 год</a:t>
            </a:r>
            <a:endParaRPr lang="ru-RU" sz="4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1фото\20151015_1008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3857628"/>
            <a:ext cx="2784000" cy="2088000"/>
          </a:xfrm>
          <a:prstGeom prst="rect">
            <a:avLst/>
          </a:prstGeom>
          <a:noFill/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500034" y="785794"/>
            <a:ext cx="7467600" cy="135732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Уважаемые жители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муниципального образования «Первоавгустовский сельсовет»! </a:t>
            </a:r>
            <a:endParaRPr lang="ru-RU" sz="4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285720" y="1928802"/>
            <a:ext cx="8705880" cy="4140000"/>
          </a:xfrm>
        </p:spPr>
        <p:txBody>
          <a:bodyPr>
            <a:normAutofit fontScale="40000" lnSpcReduction="20000"/>
          </a:bodyPr>
          <a:lstStyle/>
          <a:p>
            <a:pPr marL="0" indent="357188" algn="just">
              <a:buNone/>
            </a:pPr>
            <a:endParaRPr lang="ru-RU" sz="4000" dirty="0" smtClean="0"/>
          </a:p>
          <a:p>
            <a:pPr marL="0" indent="357188" algn="just"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В соответствии с Бюджетным посланием Президента Российской Федерации В. В. Путина Федеральному собранию от 28 июня 2012 года, в целях реализации принципа прозрачности и открытости бюджета и информирования жителей о расходовании средств бюджета разработана брошюра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проект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«Бюджета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для граждан» по исполнению бюджета за 2019 год. </a:t>
            </a:r>
          </a:p>
          <a:p>
            <a:pPr marL="0" indent="357188" algn="just"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Представленная в ней информация позволит гражданам составить представление об источниках формирования доходов бюджета муниципального образования, направлениях расходования бюджетных средств в 2019 году и сделать выводы об эффективности использования бюджетных средств. </a:t>
            </a:r>
          </a:p>
          <a:p>
            <a:pPr marL="0" indent="357188" algn="just"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Администрация МО «Первоавгустовский сельсовет», публикуя брошюру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проект «Бюджета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для граждан» по исполнению бюджета за 2019 год, надеется на заинтересованное внимание жителей муниципального образования к процессу исполнения бюджета.</a:t>
            </a:r>
          </a:p>
          <a:p>
            <a:pPr algn="r"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ru-RU" sz="3500" b="1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sz="3500" b="1" dirty="0" smtClean="0">
                <a:latin typeface="Times New Roman" pitchFamily="18" charset="0"/>
                <a:cs typeface="Times New Roman" pitchFamily="18" charset="0"/>
              </a:rPr>
              <a:t>Глава</a:t>
            </a:r>
            <a:r>
              <a:rPr lang="ru-RU" sz="3500" b="1" baseline="0" dirty="0" smtClean="0">
                <a:latin typeface="Times New Roman" pitchFamily="18" charset="0"/>
                <a:cs typeface="Times New Roman" pitchFamily="18" charset="0"/>
              </a:rPr>
              <a:t> Первоавгустовского сельсовета </a:t>
            </a:r>
          </a:p>
          <a:p>
            <a:pPr algn="r">
              <a:buNone/>
            </a:pPr>
            <a:r>
              <a:rPr lang="ru-RU" sz="3500" b="1" baseline="0" dirty="0" smtClean="0">
                <a:latin typeface="Times New Roman" pitchFamily="18" charset="0"/>
                <a:cs typeface="Times New Roman" pitchFamily="18" charset="0"/>
              </a:rPr>
              <a:t>Дмитриевского района Курской области </a:t>
            </a:r>
          </a:p>
          <a:p>
            <a:pPr algn="r">
              <a:buNone/>
            </a:pPr>
            <a:r>
              <a:rPr lang="ru-RU" sz="3500" b="1" baseline="0" dirty="0" smtClean="0">
                <a:latin typeface="Times New Roman" pitchFamily="18" charset="0"/>
                <a:cs typeface="Times New Roman" pitchFamily="18" charset="0"/>
              </a:rPr>
              <a:t>В.М. Сафонов</a:t>
            </a:r>
            <a:endParaRPr lang="ru-RU" sz="35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dirty="0"/>
          </a:p>
        </p:txBody>
      </p:sp>
      <p:pic>
        <p:nvPicPr>
          <p:cNvPr id="4" name="Рисунок 3" descr="http://ia124.mycdn.me/image?id=556568230353&amp;bid=556568230353&amp;t=3&amp;plc=WEB&amp;tkn=EE0vGyQCAqoQw_z8gIK9smvlkAc"/>
          <p:cNvPicPr/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071538" y="4643446"/>
            <a:ext cx="2805703" cy="1870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Показатели исполнения доходов бюджета МО «Первоавгустовский сельсовет» Дмитриевского района Курской области за 2019 год (рублей</a:t>
            </a:r>
            <a:endParaRPr lang="ru-RU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571472" y="1785925"/>
          <a:ext cx="7572428" cy="4786406"/>
        </p:xfrm>
        <a:graphic>
          <a:graphicData uri="http://schemas.openxmlformats.org/drawingml/2006/table">
            <a:tbl>
              <a:tblPr/>
              <a:tblGrid>
                <a:gridCol w="4226450"/>
                <a:gridCol w="1180891"/>
                <a:gridCol w="1090034"/>
                <a:gridCol w="1075053"/>
              </a:tblGrid>
              <a:tr h="3575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Утвержденные</a:t>
                      </a:r>
                      <a:r>
                        <a:rPr lang="ru-RU" sz="1050" b="1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бюджетные назначения на 2019год</a:t>
                      </a:r>
                      <a:endParaRPr lang="ru-RU" sz="10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Исполнено за 2019 год</a:t>
                      </a:r>
                      <a:endParaRPr lang="ru-RU" sz="10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Неисполненные</a:t>
                      </a:r>
                      <a:r>
                        <a:rPr lang="ru-RU" sz="1050" b="1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назначения</a:t>
                      </a:r>
                      <a:endParaRPr lang="ru-RU" sz="10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7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10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latin typeface="Times New Roman"/>
                          <a:ea typeface="Times New Roman"/>
                          <a:cs typeface="Times New Roman"/>
                        </a:rPr>
                        <a:t>Наименование  </a:t>
                      </a:r>
                      <a:endParaRPr lang="ru-RU" sz="10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57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Arial CYR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570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>
                          <a:latin typeface="Times New Roman"/>
                          <a:ea typeface="Times New Roman"/>
                          <a:cs typeface="Times New Roman"/>
                        </a:rPr>
                        <a:t>Налоги на прибыль, доходы</a:t>
                      </a:r>
                      <a:endParaRPr lang="ru-RU" sz="1050" b="0" i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213953,00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213467,53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485,47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70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налог на доходы физических лиц</a:t>
                      </a:r>
                      <a:endParaRPr lang="ru-RU" sz="10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213953,00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213467,53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485,47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70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>
                          <a:latin typeface="Times New Roman"/>
                          <a:ea typeface="Times New Roman"/>
                          <a:cs typeface="Times New Roman"/>
                        </a:rPr>
                        <a:t>Налоги на совокупный доход</a:t>
                      </a:r>
                      <a:endParaRPr lang="ru-RU" sz="1050" b="0" i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22480,00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22479,01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0,99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70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Е</a:t>
                      </a:r>
                      <a:r>
                        <a:rPr lang="ru-RU" sz="1050" dirty="0" smtClean="0">
                          <a:latin typeface="Times New Roman"/>
                          <a:ea typeface="Times New Roman"/>
                          <a:cs typeface="Times New Roman"/>
                        </a:rPr>
                        <a:t>диный </a:t>
                      </a: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сельскохозяйственный налог</a:t>
                      </a:r>
                      <a:endParaRPr lang="ru-RU" sz="10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22480,00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22479,01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0,99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70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latin typeface="Times New Roman"/>
                          <a:ea typeface="Times New Roman"/>
                          <a:cs typeface="Times New Roman"/>
                        </a:rPr>
                        <a:t>Налоги</a:t>
                      </a:r>
                      <a:r>
                        <a:rPr lang="ru-RU" sz="105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на имущество, в т.ч: </a:t>
                      </a:r>
                      <a:endParaRPr lang="ru-RU" sz="10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992993,00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993845,51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-852,51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88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latin typeface="Times New Roman"/>
                          <a:ea typeface="Times New Roman"/>
                          <a:cs typeface="Times New Roman"/>
                        </a:rPr>
                        <a:t>Налог</a:t>
                      </a:r>
                      <a:r>
                        <a:rPr lang="ru-RU" sz="105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на имущество физических лиц</a:t>
                      </a:r>
                      <a:endParaRPr lang="ru-RU" sz="10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105100,00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105455,01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-355,01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88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050" dirty="0" smtClean="0">
                          <a:latin typeface="Times New Roman"/>
                          <a:ea typeface="Times New Roman"/>
                          <a:cs typeface="Times New Roman"/>
                        </a:rPr>
                        <a:t>Земельный</a:t>
                      </a:r>
                      <a:r>
                        <a:rPr lang="ru-RU" sz="105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налог</a:t>
                      </a:r>
                      <a:endParaRPr lang="ru-RU" sz="10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887893,00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888390,50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-497,50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141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Доходы от </a:t>
                      </a:r>
                      <a:r>
                        <a:rPr lang="ru-RU" sz="1050" dirty="0" smtClean="0">
                          <a:latin typeface="Times New Roman"/>
                          <a:ea typeface="Times New Roman"/>
                          <a:cs typeface="Times New Roman"/>
                        </a:rPr>
                        <a:t>использования</a:t>
                      </a:r>
                      <a:r>
                        <a:rPr lang="ru-RU" sz="105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имущества находящегося в государственной и муниципальной собственности, в т.ч.:</a:t>
                      </a:r>
                      <a:endParaRPr lang="ru-RU" sz="10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3651080,00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3649918,08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1161,92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22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Доходы</a:t>
                      </a:r>
                      <a:r>
                        <a:rPr lang="ru-RU" sz="1050" b="0" i="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от продажи нематериальных и материальных активов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128740,00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128740,00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22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Прочие неналоговые доходы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-4143,07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-4143,07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70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Собственные доходы, всего 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5009246,00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5004307,06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-4938,94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25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Безвозмездные поступления, всего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1401092502,00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13920719,36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90205,66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70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Дотации</a:t>
                      </a:r>
                      <a:r>
                        <a:rPr lang="ru-RU" sz="1050" b="0" i="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бюджетам бюджетной системы РФ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1295185,00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1295185,00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70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Субвенции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77818,00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77818,00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70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Субсидия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1207504,00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1207298,34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205,66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70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latin typeface="Times New Roman"/>
                          <a:ea typeface="Times New Roman"/>
                          <a:cs typeface="Times New Roman"/>
                        </a:rPr>
                        <a:t>Иные межбюджетные </a:t>
                      </a: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трансферты</a:t>
                      </a:r>
                      <a:endParaRPr lang="ru-RU" sz="10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10625418,02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10625418,02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70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Прочие </a:t>
                      </a:r>
                      <a:r>
                        <a:rPr lang="ru-RU" sz="1050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безвозмездные поступления</a:t>
                      </a:r>
                      <a:endParaRPr lang="ru-RU" sz="105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805715,00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25000,00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90000,00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70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latin typeface="Times New Roman"/>
                          <a:ea typeface="Times New Roman"/>
                          <a:cs typeface="Times New Roman"/>
                        </a:rPr>
                        <a:t>Итого доходов: </a:t>
                      </a:r>
                      <a:endParaRPr lang="ru-RU" sz="10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12611104,00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12615443,23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-4339,23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857232"/>
            <a:ext cx="8229600" cy="100013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параметры бюджета  МО «Первоавгустовский сельсовет» Дмитриевского района Курской области</a:t>
            </a:r>
            <a:b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 2019 год (рублей)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25" descr="18b8088ba1ad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733114" y="1762232"/>
            <a:ext cx="1723810" cy="1723810"/>
          </a:xfrm>
          <a:prstGeom prst="rect">
            <a:avLst/>
          </a:prstGeom>
          <a:noFill/>
        </p:spPr>
      </p:pic>
      <p:sp>
        <p:nvSpPr>
          <p:cNvPr id="6" name="Двойная стрелка влево/вправо 5"/>
          <p:cNvSpPr/>
          <p:nvPr/>
        </p:nvSpPr>
        <p:spPr>
          <a:xfrm>
            <a:off x="3428992" y="2214554"/>
            <a:ext cx="2143140" cy="10001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4071934" y="2928934"/>
            <a:ext cx="857256" cy="10715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928662" y="2357430"/>
            <a:ext cx="2143140" cy="10715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Доходы</a:t>
            </a:r>
          </a:p>
          <a:p>
            <a:pPr algn="ctr"/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18925026,42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143636" y="2285992"/>
            <a:ext cx="2071702" cy="11430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357554" y="4429132"/>
            <a:ext cx="2357454" cy="11430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Дефицит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204833,81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43636" y="2357430"/>
            <a:ext cx="21431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19129860,23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Рисунок 13" descr="дом из денег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4214818"/>
            <a:ext cx="2387333" cy="18573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285720" y="571480"/>
          <a:ext cx="8572560" cy="5715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183880" cy="908684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Показатели исполнения расходов бюджета МО «Первоавгустовский сельсовет» Дмитриевского района Курской области за 2019 год (рублей)</a:t>
            </a:r>
            <a:endParaRPr lang="ru-RU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502920" y="1428736"/>
            <a:ext cx="8141046" cy="4857784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785786" y="1571612"/>
          <a:ext cx="7786742" cy="4582918"/>
        </p:xfrm>
        <a:graphic>
          <a:graphicData uri="http://schemas.openxmlformats.org/drawingml/2006/table">
            <a:tbl>
              <a:tblPr/>
              <a:tblGrid>
                <a:gridCol w="2714644"/>
                <a:gridCol w="1214446"/>
                <a:gridCol w="928694"/>
                <a:gridCol w="1285884"/>
                <a:gridCol w="1643074"/>
              </a:tblGrid>
              <a:tr h="14562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t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Утвержденный бюджет </a:t>
                      </a:r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на</a:t>
                      </a:r>
                    </a:p>
                    <a:p>
                      <a:pPr algn="ctr" fontAlgn="t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2019</a:t>
                      </a:r>
                      <a:r>
                        <a:rPr lang="ru-RU" sz="130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год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t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Исполнено за </a:t>
                      </a:r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2019 </a:t>
                      </a:r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год</a:t>
                      </a: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t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Неисполненные</a:t>
                      </a:r>
                      <a:r>
                        <a:rPr lang="ru-RU" sz="130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назначения за</a:t>
                      </a:r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2019г         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t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Процент исполнения к уточненному плану года</a:t>
                      </a: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4562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447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 </a:t>
                      </a: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2932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2798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300" b="1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</a:rPr>
                        <a:t>Расходы бюджета:</a:t>
                      </a: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1" i="0" u="none" strike="noStrike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1" i="0" u="none" strike="noStrike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300" b="1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/>
                      </a:endParaRP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1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37461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300" b="1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</a:rPr>
                        <a:t>Общегосударственные вопросы </a:t>
                      </a: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3270318,06</a:t>
                      </a:r>
                      <a:endParaRPr lang="ru-RU" sz="1100" b="1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3232764,74</a:t>
                      </a:r>
                      <a:endParaRPr lang="ru-RU" sz="1100" b="1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37553,32</a:t>
                      </a:r>
                      <a:endParaRPr lang="ru-RU" sz="1100" b="1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98,9</a:t>
                      </a:r>
                      <a:endParaRPr lang="ru-RU" sz="1100" b="1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33900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300" b="1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</a:rPr>
                        <a:t>Национальная оборона </a:t>
                      </a: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77818,00</a:t>
                      </a:r>
                      <a:endParaRPr lang="ru-RU" sz="1100" b="1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77818,00</a:t>
                      </a:r>
                      <a:endParaRPr lang="ru-RU" sz="1100" b="1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7309" marR="7309" marT="730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23512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300" b="1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</a:rPr>
                        <a:t>Национальная безопасность и правоохранительная деятельность </a:t>
                      </a: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7000,00</a:t>
                      </a:r>
                      <a:endParaRPr lang="ru-RU" sz="1100" b="1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4900,00</a:t>
                      </a:r>
                      <a:endParaRPr lang="ru-RU" sz="1100" b="1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2100,00</a:t>
                      </a:r>
                      <a:endParaRPr lang="ru-RU" sz="1100" b="1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  <a:endParaRPr lang="ru-RU" sz="1100" b="1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87556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300" b="1" i="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</a:rPr>
                        <a:t>Другие</a:t>
                      </a:r>
                      <a:r>
                        <a:rPr lang="ru-RU" sz="1300" b="1" i="0" u="none" strike="noStrike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</a:rPr>
                        <a:t> вопросы в области </a:t>
                      </a:r>
                      <a:r>
                        <a:rPr lang="ru-RU" sz="1300" b="1" i="0" u="none" strike="noStrike" baseline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</a:rPr>
                        <a:t>национальноцй</a:t>
                      </a:r>
                      <a:r>
                        <a:rPr lang="ru-RU" sz="1300" b="1" i="0" u="none" strike="noStrike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</a:rPr>
                        <a:t> экономики</a:t>
                      </a:r>
                      <a:endParaRPr lang="ru-RU" sz="1300" b="1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/>
                      </a:endParaRP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501265,00</a:t>
                      </a:r>
                      <a:endParaRPr lang="ru-RU" sz="1100" b="1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501265,00</a:t>
                      </a:r>
                      <a:endParaRPr lang="ru-RU" sz="1100" b="1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100" b="1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100" b="1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87762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300" b="1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</a:rPr>
                        <a:t>Жилищно-коммунальное хозяйство </a:t>
                      </a: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13480854,02</a:t>
                      </a:r>
                      <a:endParaRPr lang="ru-RU" sz="1100" b="1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13456035,94</a:t>
                      </a:r>
                      <a:endParaRPr lang="ru-RU" sz="1100" b="1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24818,08</a:t>
                      </a:r>
                      <a:endParaRPr lang="ru-RU" sz="1100" b="1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99,8</a:t>
                      </a:r>
                      <a:endParaRPr lang="ru-RU" sz="1100" b="1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300" b="1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</a:rPr>
                        <a:t>Образование </a:t>
                      </a: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i="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40000</a:t>
                      </a:r>
                      <a:r>
                        <a:rPr lang="ru-RU" sz="1100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,00</a:t>
                      </a:r>
                      <a:endParaRPr lang="ru-RU" sz="1100" b="1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38407,00</a:t>
                      </a:r>
                      <a:endParaRPr lang="ru-RU" sz="1100" b="1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1593,00</a:t>
                      </a:r>
                      <a:endParaRPr lang="ru-RU" sz="1100" b="1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97</a:t>
                      </a:r>
                      <a:endParaRPr lang="ru-RU" sz="1100" b="1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46584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300" b="1" i="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</a:rPr>
                        <a:t>Культура</a:t>
                      </a:r>
                      <a:r>
                        <a:rPr lang="ru-RU" sz="1300" b="1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</a:rPr>
                        <a:t>, кинематография</a:t>
                      </a: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1923139,00</a:t>
                      </a:r>
                      <a:endParaRPr lang="ru-RU" sz="1100" b="1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1793764,55</a:t>
                      </a:r>
                      <a:endParaRPr lang="ru-RU" sz="1100" b="1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129374,45</a:t>
                      </a:r>
                      <a:endParaRPr lang="ru-RU" sz="1100" b="1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93,3</a:t>
                      </a:r>
                      <a:endParaRPr lang="ru-RU" sz="1100" b="1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55469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300" b="1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</a:rPr>
                        <a:t>Социальная политика </a:t>
                      </a: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24150,00</a:t>
                      </a:r>
                      <a:endParaRPr lang="ru-RU" sz="1100" b="1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</a:t>
                      </a:r>
                      <a:r>
                        <a:rPr lang="ru-RU" sz="1100" b="1" i="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8000,00</a:t>
                      </a:r>
                      <a:endParaRPr lang="ru-RU" sz="1100" b="1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i="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16150,00</a:t>
                      </a:r>
                      <a:endParaRPr lang="ru-RU" sz="1100" b="1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33,1</a:t>
                      </a:r>
                      <a:endParaRPr lang="ru-RU" sz="1100" b="1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92916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300" b="1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</a:rPr>
                        <a:t>физическая культура и спорт </a:t>
                      </a: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17000,00</a:t>
                      </a:r>
                      <a:endParaRPr lang="ru-RU" sz="1100" b="1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16905,00</a:t>
                      </a:r>
                      <a:endParaRPr lang="ru-RU" sz="1100" b="1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95,00</a:t>
                      </a:r>
                      <a:endParaRPr lang="ru-RU" sz="1100" b="1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99,4         </a:t>
                      </a:r>
                      <a:endParaRPr lang="ru-RU" sz="1100" b="1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3239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300" b="1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</a:rPr>
                        <a:t>Расходы бюджета, всего </a:t>
                      </a: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19341544,08</a:t>
                      </a:r>
                      <a:endParaRPr lang="ru-RU" sz="1100" b="1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19129860,23</a:t>
                      </a:r>
                      <a:endParaRPr lang="ru-RU" sz="1100" b="1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211683,85</a:t>
                      </a:r>
                      <a:endParaRPr lang="ru-RU" sz="1100" b="1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98,9</a:t>
                      </a:r>
                      <a:endParaRPr lang="ru-RU" sz="1100" b="1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/>
        </p:nvSpPr>
        <p:spPr>
          <a:xfrm>
            <a:off x="514336" y="508782"/>
            <a:ext cx="8229600" cy="1062830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 расходов  МО «Первоавгустовский сельсовет» Дмитриевского района Курской области за 2019 год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aphicFrame>
        <p:nvGraphicFramePr>
          <p:cNvPr id="3" name="Содержимое 3"/>
          <p:cNvGraphicFramePr>
            <a:graphicFrameLocks noGrp="1"/>
          </p:cNvGraphicFramePr>
          <p:nvPr/>
        </p:nvGraphicFramePr>
        <p:xfrm>
          <a:off x="285720" y="1643050"/>
          <a:ext cx="8229600" cy="4768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5" name="Прямая соединительная линия 4"/>
          <p:cNvCxnSpPr/>
          <p:nvPr/>
        </p:nvCxnSpPr>
        <p:spPr>
          <a:xfrm rot="10800000">
            <a:off x="2000232" y="1928802"/>
            <a:ext cx="571504" cy="4286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28596" y="500042"/>
            <a:ext cx="746760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/>
        </p:nvSpPr>
        <p:spPr>
          <a:xfrm>
            <a:off x="857224" y="785794"/>
            <a:ext cx="7901014" cy="571504"/>
          </a:xfrm>
          <a:prstGeom prst="rect">
            <a:avLst/>
          </a:prstGeom>
        </p:spPr>
        <p:txBody>
          <a:bodyPr vert="horz" anchor="b">
            <a:normAutofit fontScale="25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                        </a:t>
            </a:r>
            <a:r>
              <a:rPr lang="ru-RU" sz="9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Безвозмездные </a:t>
            </a:r>
            <a:r>
              <a:rPr lang="ru-RU" sz="96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поступления </a:t>
            </a:r>
            <a:endParaRPr lang="ru-RU" sz="96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9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 «Первоавгустовский сельсовет» Дмитриевского района Курской области </a:t>
            </a:r>
          </a:p>
          <a:p>
            <a:r>
              <a:rPr lang="ru-RU" sz="9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за 2019 </a:t>
            </a:r>
            <a:r>
              <a:rPr lang="ru-RU" sz="96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 </a:t>
            </a:r>
            <a:r>
              <a:rPr lang="ru-RU" sz="9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(рублей)</a:t>
            </a:r>
            <a:endParaRPr lang="ru-RU" sz="96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2"/>
          <p:cNvSpPr>
            <a:spLocks noGrp="1"/>
          </p:cNvSpPr>
          <p:nvPr/>
        </p:nvSpPr>
        <p:spPr>
          <a:xfrm>
            <a:off x="457200" y="1250140"/>
            <a:ext cx="8229600" cy="4983179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endParaRPr lang="ru-RU" dirty="0"/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3786182" y="1607330"/>
            <a:ext cx="4714908" cy="571504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i="1" dirty="0" smtClean="0">
                <a:solidFill>
                  <a:schemeClr val="tx1"/>
                </a:solidFill>
              </a:rPr>
              <a:t> </a:t>
            </a:r>
            <a:r>
              <a:rPr lang="ru-RU" sz="1400" b="1" i="1" dirty="0" smtClean="0">
                <a:solidFill>
                  <a:schemeClr val="tx1"/>
                </a:solidFill>
              </a:rPr>
              <a:t>Прочие безвозмездные поступления 715000,00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9" name="Волна 8"/>
          <p:cNvSpPr/>
          <p:nvPr/>
        </p:nvSpPr>
        <p:spPr>
          <a:xfrm>
            <a:off x="571472" y="1464454"/>
            <a:ext cx="2786082" cy="1428760"/>
          </a:xfrm>
          <a:prstGeom prst="wave">
            <a:avLst>
              <a:gd name="adj1" fmla="val 12500"/>
              <a:gd name="adj2" fmla="val -376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Дотации</a:t>
            </a:r>
          </a:p>
          <a:p>
            <a:pPr algn="ctr"/>
            <a:r>
              <a:rPr lang="ru-RU" sz="12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1295185,00</a:t>
            </a:r>
            <a:endParaRPr lang="ru-RU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Волна 9"/>
          <p:cNvSpPr/>
          <p:nvPr/>
        </p:nvSpPr>
        <p:spPr>
          <a:xfrm>
            <a:off x="571472" y="2750338"/>
            <a:ext cx="2786082" cy="1285884"/>
          </a:xfrm>
          <a:prstGeom prst="wav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i="1" dirty="0" smtClean="0">
                <a:solidFill>
                  <a:schemeClr val="tx1"/>
                </a:solidFill>
              </a:rPr>
              <a:t>Субсидии</a:t>
            </a:r>
          </a:p>
          <a:p>
            <a:pPr algn="ctr"/>
            <a:r>
              <a:rPr lang="ru-RU" sz="1200" b="1" i="1" dirty="0" smtClean="0">
                <a:solidFill>
                  <a:schemeClr val="tx1"/>
                </a:solidFill>
              </a:rPr>
              <a:t>1207298,34,00</a:t>
            </a:r>
            <a:r>
              <a:rPr lang="ru-RU" sz="1400" b="1" i="1" dirty="0" smtClean="0">
                <a:solidFill>
                  <a:schemeClr val="tx1"/>
                </a:solidFill>
              </a:rPr>
              <a:t> 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1" name="Волна 10"/>
          <p:cNvSpPr/>
          <p:nvPr/>
        </p:nvSpPr>
        <p:spPr>
          <a:xfrm>
            <a:off x="571472" y="4036222"/>
            <a:ext cx="2786082" cy="1285884"/>
          </a:xfrm>
          <a:prstGeom prst="wav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i="1" dirty="0" smtClean="0">
                <a:solidFill>
                  <a:schemeClr val="tx1"/>
                </a:solidFill>
              </a:rPr>
              <a:t>Субвенции</a:t>
            </a:r>
          </a:p>
          <a:p>
            <a:pPr algn="ctr"/>
            <a:r>
              <a:rPr lang="ru-RU" sz="1200" b="1" i="1" dirty="0" smtClean="0">
                <a:solidFill>
                  <a:schemeClr val="tx1"/>
                </a:solidFill>
              </a:rPr>
              <a:t>77818,00 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2" name="Волна 11"/>
          <p:cNvSpPr/>
          <p:nvPr/>
        </p:nvSpPr>
        <p:spPr>
          <a:xfrm>
            <a:off x="571472" y="5250668"/>
            <a:ext cx="2714644" cy="1285884"/>
          </a:xfrm>
          <a:prstGeom prst="wav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i="1" dirty="0" smtClean="0">
                <a:solidFill>
                  <a:schemeClr val="tx1"/>
                </a:solidFill>
              </a:rPr>
              <a:t>Иные межбюджетные трансферты</a:t>
            </a:r>
          </a:p>
          <a:p>
            <a:pPr algn="ctr"/>
            <a:r>
              <a:rPr lang="ru-RU" sz="1200" b="1" i="1" dirty="0" smtClean="0">
                <a:solidFill>
                  <a:schemeClr val="tx1"/>
                </a:solidFill>
              </a:rPr>
              <a:t>10625418,02,00 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3786182" y="2607462"/>
            <a:ext cx="4857784" cy="164307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i="1" dirty="0" smtClean="0">
                <a:solidFill>
                  <a:schemeClr val="accent3">
                    <a:lumMod val="50000"/>
                  </a:schemeClr>
                </a:solidFill>
              </a:rPr>
              <a:t> Итого безвозмездных поступлений 13920719,36</a:t>
            </a:r>
            <a:endParaRPr lang="ru-RU" sz="1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5143504" y="4750602"/>
            <a:ext cx="1857388" cy="11287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http://ia124.mycdn.me/image?id=341064059345&amp;bid=341064059345&amp;t=0&amp;plc=WEB&amp;tkn=JrzNqf7LmA5XgrCQdHXcFXuv-w8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44000" cy="682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928662" y="500042"/>
            <a:ext cx="7143800" cy="4739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sz="4700" i="1" dirty="0" smtClean="0">
                <a:solidFill>
                  <a:srgbClr val="C00000"/>
                </a:solidFill>
              </a:rPr>
              <a:t>Спасибо за внимание</a:t>
            </a:r>
            <a:r>
              <a:rPr lang="ru-RU" sz="4800" i="1" dirty="0" smtClean="0">
                <a:solidFill>
                  <a:srgbClr val="C00000"/>
                </a:solidFill>
              </a:rPr>
              <a:t>!</a:t>
            </a:r>
          </a:p>
          <a:p>
            <a:r>
              <a:rPr lang="ru-RU" sz="4800" i="1" dirty="0" smtClean="0">
                <a:solidFill>
                  <a:srgbClr val="C00000"/>
                </a:solidFill>
              </a:rPr>
              <a:t> </a:t>
            </a:r>
          </a:p>
          <a:p>
            <a:r>
              <a:rPr lang="ru-RU" sz="2000" b="1" i="1" dirty="0" smtClean="0">
                <a:solidFill>
                  <a:srgbClr val="C00000"/>
                </a:solidFill>
              </a:rPr>
              <a:t>Администрация Первоавгустовского сельсовета</a:t>
            </a:r>
            <a:r>
              <a:rPr lang="en-US" sz="2000" b="1" i="1" dirty="0" smtClean="0">
                <a:solidFill>
                  <a:srgbClr val="C00000"/>
                </a:solidFill>
              </a:rPr>
              <a:t> </a:t>
            </a:r>
            <a:r>
              <a:rPr lang="ru-RU" sz="2000" b="1" i="1" dirty="0" smtClean="0">
                <a:solidFill>
                  <a:srgbClr val="C00000"/>
                </a:solidFill>
              </a:rPr>
              <a:t>Дмитриевского района Курской области</a:t>
            </a:r>
            <a:r>
              <a:rPr lang="ru-RU" sz="4800" b="1" i="1" dirty="0" smtClean="0">
                <a:solidFill>
                  <a:srgbClr val="C00000"/>
                </a:solidFill>
              </a:rPr>
              <a:t> </a:t>
            </a:r>
            <a:endParaRPr lang="ru-RU" sz="20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Наш адрес: 307510 Курская область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 Дмитриевский район 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п.Первоавгустовский, ул.Комсомольская,38 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Телефон/факс: 8(47150) 9-93-67 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Адрес электронной почты:</a:t>
            </a:r>
            <a:r>
              <a:rPr lang="en-US" sz="2000" dirty="0" smtClean="0">
                <a:solidFill>
                  <a:srgbClr val="FF0000"/>
                </a:solidFill>
              </a:rPr>
              <a:t> possoviet@mail.ru</a:t>
            </a:r>
            <a:endParaRPr lang="en-US" sz="2000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4F4F4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4F4F4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1549</TotalTime>
  <Words>578</Words>
  <Application>Microsoft Office PowerPoint</Application>
  <PresentationFormat>Экран (4:3)</PresentationFormat>
  <Paragraphs>197</Paragraphs>
  <Slides>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Аспект</vt:lpstr>
      <vt:lpstr>Слайд 1</vt:lpstr>
      <vt:lpstr> Уважаемые жители  муниципального образования «Первоавгустовский сельсовет»! </vt:lpstr>
      <vt:lpstr>Слайд 3</vt:lpstr>
      <vt:lpstr>Основные параметры бюджета  МО «Первоавгустовский сельсовет» Дмитриевского района Курской области за 2019 год (рублей)</vt:lpstr>
      <vt:lpstr>Слайд 5</vt:lpstr>
      <vt:lpstr>Показатели исполнения расходов бюджета МО «Первоавгустовский сельсовет» Дмитриевского района Курской области за 2019 год (рублей)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Этапы бюджетного процесса  Финансовое обеспечение казенных учрежден </dc:title>
  <cp:lastModifiedBy>Admin</cp:lastModifiedBy>
  <cp:revision>211</cp:revision>
  <dcterms:modified xsi:type="dcterms:W3CDTF">2021-02-18T06:17:02Z</dcterms:modified>
</cp:coreProperties>
</file>