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74" r:id="rId6"/>
    <p:sldId id="262" r:id="rId7"/>
    <p:sldId id="273" r:id="rId8"/>
    <p:sldId id="268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5C044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420" autoAdjust="0"/>
  </p:normalViewPr>
  <p:slideViewPr>
    <p:cSldViewPr>
      <p:cViewPr>
        <p:scale>
          <a:sx n="50" d="100"/>
          <a:sy n="50" d="100"/>
        </p:scale>
        <p:origin x="-1908" y="-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3156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СТРУКТУРА НАЛОГОВЫХ И НЕНАОГОВЫХ ПОСТУПЛЕНИЙ В БЮДЖЕТ МО «ПЕРОАВГУСТОВСКИ СЕЛЬСОВЕТ» ДМИТРИЕВСКОГОРАЙОНА КУРСКОЙ ОБЛАСТИ ЗА 2019 ГОД</a:t>
            </a:r>
            <a:endParaRPr lang="ru-RU" dirty="0"/>
          </a:p>
        </c:rich>
      </c:tx>
      <c:layout>
        <c:manualLayout>
          <c:xMode val="edge"/>
          <c:yMode val="edge"/>
          <c:x val="0.11548043991526452"/>
          <c:y val="0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FF0066"/>
              </a:solidFill>
            </c:spPr>
          </c:dPt>
          <c:dPt>
            <c:idx val="5"/>
            <c:spPr>
              <a:solidFill>
                <a:srgbClr val="00B0F0"/>
              </a:solidFill>
            </c:spPr>
          </c:dPt>
          <c:dLbls>
            <c:dLblPos val="bestFit"/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</c:v>
                </c:pt>
                <c:pt idx="1">
                  <c:v>земельный налог</c:v>
                </c:pt>
                <c:pt idx="2">
                  <c:v>доходы от продажи нематериальных активов</c:v>
                </c:pt>
                <c:pt idx="3">
                  <c:v>совокупный доход</c:v>
                </c:pt>
                <c:pt idx="4">
                  <c:v>налог на имущество</c:v>
                </c:pt>
                <c:pt idx="5">
                  <c:v>НДФЛ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0.72900000000000054</c:v>
                </c:pt>
                <c:pt idx="1">
                  <c:v>0.17700000000000013</c:v>
                </c:pt>
                <c:pt idx="2">
                  <c:v>2.600000000000002E-2</c:v>
                </c:pt>
                <c:pt idx="3">
                  <c:v>4.0000000000000044E-3</c:v>
                </c:pt>
                <c:pt idx="4">
                  <c:v>2.1000000000000022E-2</c:v>
                </c:pt>
                <c:pt idx="5">
                  <c:v>4.3000000000000003E-2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>
        <c:manualLayout>
          <c:xMode val="edge"/>
          <c:yMode val="edge"/>
          <c:x val="0.68837698423808058"/>
          <c:y val="0.12684880595761361"/>
          <c:w val="0.31162303149606302"/>
          <c:h val="0.87315112042206666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spPr>
    <a:solidFill>
      <a:schemeClr val="accent1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60"/>
      <c:perspective val="30"/>
    </c:view3D>
    <c:plotArea>
      <c:layout>
        <c:manualLayout>
          <c:layoutTarget val="inner"/>
          <c:xMode val="edge"/>
          <c:yMode val="edge"/>
          <c:x val="2.160493827160502E-2"/>
          <c:y val="0"/>
          <c:w val="0.61882716049383091"/>
          <c:h val="0.941411451398136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3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0070C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7030A0"/>
              </a:solidFill>
            </c:spPr>
          </c:dPt>
          <c:dPt>
            <c:idx val="5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6"/>
            <c:spPr>
              <a:solidFill>
                <a:srgbClr val="00B0F0"/>
              </a:solidFill>
            </c:spPr>
          </c:dPt>
          <c:dPt>
            <c:idx val="7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31650323223485988"/>
                  <c:y val="-0.1059051972697820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0,4%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-0.16852222465247399"/>
                  <c:y val="-0.2181769189636913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16,9%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2"/>
              <c:layout>
                <c:manualLayout>
                  <c:x val="-3.0103650238164675E-2"/>
                  <c:y val="-0.2044165784203739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9,4%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3"/>
              <c:layout>
                <c:manualLayout>
                  <c:x val="-0.11975357247010798"/>
                  <c:y val="0.1484376736529772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02%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4"/>
              <c:layout>
                <c:manualLayout>
                  <c:x val="4.3954444930494802E-2"/>
                  <c:y val="0.1866395462218354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70,3%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5"/>
              <c:layout>
                <c:manualLayout>
                  <c:x val="6.1529418197725283E-2"/>
                  <c:y val="-5.775123981672753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2,6%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6"/>
              <c:layout>
                <c:manualLayout>
                  <c:x val="0.12378584621366798"/>
                  <c:y val="-5.549157553707916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1%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7"/>
              <c:layout>
                <c:manualLayout>
                  <c:x val="0.25855242053076699"/>
                  <c:y val="1.840988917663589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0,2%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elete val="1"/>
            <c:dLblPos val="bestFit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 </c:v>
                </c:pt>
                <c:pt idx="1">
                  <c:v>Образование </c:v>
                </c:pt>
                <c:pt idx="2">
                  <c:v>Культура, кинематография</c:v>
                </c:pt>
                <c:pt idx="3">
                  <c:v>Социальная политика </c:v>
                </c:pt>
                <c:pt idx="4">
                  <c:v>ЖКХ</c:v>
                </c:pt>
                <c:pt idx="5">
                  <c:v>национальная безопасность</c:v>
                </c:pt>
                <c:pt idx="6">
                  <c:v>мобилизационная и вневойсковая подготовка</c:v>
                </c:pt>
                <c:pt idx="7">
                  <c:v>национальная экономика</c:v>
                </c:pt>
                <c:pt idx="8">
                  <c:v>физическая культура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16.899999999999999</c:v>
                </c:pt>
                <c:pt idx="1">
                  <c:v>0.2</c:v>
                </c:pt>
                <c:pt idx="2">
                  <c:v>9.4</c:v>
                </c:pt>
                <c:pt idx="3">
                  <c:v>8.0000000000000043E-2</c:v>
                </c:pt>
                <c:pt idx="4">
                  <c:v>70.3</c:v>
                </c:pt>
                <c:pt idx="5">
                  <c:v>2.0000000000000011E-2</c:v>
                </c:pt>
                <c:pt idx="6">
                  <c:v>0.4</c:v>
                </c:pt>
                <c:pt idx="7">
                  <c:v>2.6</c:v>
                </c:pt>
                <c:pt idx="8">
                  <c:v>0.1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ayout>
        <c:manualLayout>
          <c:xMode val="edge"/>
          <c:yMode val="edge"/>
          <c:x val="0.65277777777777934"/>
          <c:y val="0"/>
          <c:w val="0.34722222222222232"/>
          <c:h val="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0.48334</cdr:x>
      <cdr:y>0</cdr:y>
    </cdr:from>
    <cdr:to>
      <cdr:x>0.59</cdr:x>
      <cdr:y>0.2225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43436" y="-571480"/>
          <a:ext cx="914400" cy="12715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0.45834</cdr:x>
      <cdr:y>0</cdr:y>
    </cdr:from>
    <cdr:to>
      <cdr:x>0.95</cdr:x>
      <cdr:y>0.2225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29122" y="0"/>
          <a:ext cx="4214842" cy="12715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0.22222</cdr:x>
      <cdr:y>0.5243</cdr:y>
    </cdr:from>
    <cdr:to>
      <cdr:x>0.44618</cdr:x>
      <cdr:y>0.64414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28784" y="2500315"/>
          <a:ext cx="1843094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0.04861</cdr:x>
      <cdr:y>0.34454</cdr:y>
    </cdr:from>
    <cdr:to>
      <cdr:x>0.19444</cdr:x>
      <cdr:y>0.43442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0024" y="1643059"/>
          <a:ext cx="1200152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0.09201</cdr:x>
      <cdr:y>0.25466</cdr:y>
    </cdr:from>
    <cdr:to>
      <cdr:x>0.1875</cdr:x>
      <cdr:y>0.31458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57214" y="1214431"/>
          <a:ext cx="785818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0.17014</cdr:x>
      <cdr:y>0.20972</cdr:y>
    </cdr:from>
    <cdr:to>
      <cdr:x>0.25694</cdr:x>
      <cdr:y>0.28462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400156" y="1000117"/>
          <a:ext cx="71438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0.2691</cdr:x>
      <cdr:y>0.16478</cdr:y>
    </cdr:from>
    <cdr:to>
      <cdr:x>0.35591</cdr:x>
      <cdr:y>0.28462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214578" y="785818"/>
          <a:ext cx="714412" cy="5714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0.25694</cdr:x>
      <cdr:y>0.17976</cdr:y>
    </cdr:from>
    <cdr:to>
      <cdr:x>0.30903</cdr:x>
      <cdr:y>0.25466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114536" y="857241"/>
          <a:ext cx="42862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0.36111</cdr:x>
      <cdr:y>0.20972</cdr:y>
    </cdr:from>
    <cdr:to>
      <cdr:x>0.43924</cdr:x>
      <cdr:y>0.2996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971792" y="1000117"/>
          <a:ext cx="642942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0.08159</cdr:x>
      <cdr:y>0.50749</cdr:y>
    </cdr:from>
    <cdr:to>
      <cdr:x>0.22048</cdr:x>
      <cdr:y>0.79211</cdr:y>
    </cdr:to>
    <cdr:sp macro="" textlink="">
      <cdr:nvSpPr>
        <cdr:cNvPr id="10" name="Прямая соединительная линия 9"/>
        <cdr:cNvSpPr/>
      </cdr:nvSpPr>
      <cdr:spPr>
        <a:xfrm xmlns:a="http://schemas.openxmlformats.org/drawingml/2006/main" rot="5400000" flipH="1" flipV="1">
          <a:off x="564318" y="2527294"/>
          <a:ext cx="1357322" cy="114300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0.55903</cdr:x>
      <cdr:y>0.46255</cdr:y>
    </cdr:from>
    <cdr:to>
      <cdr:x>0.56771</cdr:x>
      <cdr:y>0.59737</cdr:y>
    </cdr:to>
    <cdr:sp macro="" textlink="">
      <cdr:nvSpPr>
        <cdr:cNvPr id="12" name="Прямая соединительная линия 11"/>
        <cdr:cNvSpPr/>
      </cdr:nvSpPr>
      <cdr:spPr>
        <a:xfrm xmlns:a="http://schemas.openxmlformats.org/drawingml/2006/main" flipH="1">
          <a:off x="4600563" y="2205823"/>
          <a:ext cx="71437" cy="64294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0.59896</cdr:x>
      <cdr:y>0.1498</cdr:y>
    </cdr:from>
    <cdr:to>
      <cdr:x>0.63369</cdr:x>
      <cdr:y>0.34454</cdr:y>
    </cdr:to>
    <cdr:sp macro="" textlink="">
      <cdr:nvSpPr>
        <cdr:cNvPr id="14" name="Прямая соединительная линия 13"/>
        <cdr:cNvSpPr/>
      </cdr:nvSpPr>
      <cdr:spPr>
        <a:xfrm xmlns:a="http://schemas.openxmlformats.org/drawingml/2006/main" rot="10800000" flipV="1">
          <a:off x="4929222" y="714380"/>
          <a:ext cx="285814" cy="92868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6" name="Прямая соединительная линия 15"/>
        <cdr:cNvSpPr/>
      </cdr:nvSpPr>
      <cdr:spPr>
        <a:xfrm xmlns:a="http://schemas.openxmlformats.org/drawingml/2006/main">
          <a:off x="-400064" y="-1580367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0.51216</cdr:x>
      <cdr:y>0.17976</cdr:y>
    </cdr:from>
    <cdr:to>
      <cdr:x>0.52952</cdr:x>
      <cdr:y>0.28462</cdr:y>
    </cdr:to>
    <cdr:sp macro="" textlink="">
      <cdr:nvSpPr>
        <cdr:cNvPr id="18" name="Прямая соединительная линия 17"/>
        <cdr:cNvSpPr/>
      </cdr:nvSpPr>
      <cdr:spPr>
        <a:xfrm xmlns:a="http://schemas.openxmlformats.org/drawingml/2006/main" rot="16200000" flipH="1" flipV="1">
          <a:off x="4036244" y="1035854"/>
          <a:ext cx="500061" cy="14286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0.31597</cdr:x>
      <cdr:y>0.08805</cdr:y>
    </cdr:from>
    <cdr:to>
      <cdr:x>0.31597</cdr:x>
      <cdr:y>0.16295</cdr:y>
    </cdr:to>
    <cdr:sp macro="" textlink="">
      <cdr:nvSpPr>
        <cdr:cNvPr id="20" name="Прямая соединительная линия 19"/>
        <cdr:cNvSpPr/>
      </cdr:nvSpPr>
      <cdr:spPr>
        <a:xfrm xmlns:a="http://schemas.openxmlformats.org/drawingml/2006/main" rot="16200000" flipH="1" flipV="1">
          <a:off x="2421703" y="598462"/>
          <a:ext cx="357186" cy="1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0.33333</cdr:x>
      <cdr:y>0.08805</cdr:y>
    </cdr:from>
    <cdr:to>
      <cdr:x>0.37673</cdr:x>
      <cdr:y>0.23785</cdr:y>
    </cdr:to>
    <cdr:sp macro="" textlink="">
      <cdr:nvSpPr>
        <cdr:cNvPr id="22" name="Прямая соединительная линия 21"/>
        <cdr:cNvSpPr/>
      </cdr:nvSpPr>
      <cdr:spPr>
        <a:xfrm xmlns:a="http://schemas.openxmlformats.org/drawingml/2006/main" rot="5400000">
          <a:off x="2564582" y="598470"/>
          <a:ext cx="714377" cy="35719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0.42882</cdr:x>
      <cdr:y>0.11801</cdr:y>
    </cdr:from>
    <cdr:to>
      <cdr:x>0.4809</cdr:x>
      <cdr:y>0.26782</cdr:y>
    </cdr:to>
    <cdr:sp macro="" textlink="">
      <cdr:nvSpPr>
        <cdr:cNvPr id="24" name="Прямая соединительная линия 23"/>
        <cdr:cNvSpPr/>
      </cdr:nvSpPr>
      <cdr:spPr>
        <a:xfrm xmlns:a="http://schemas.openxmlformats.org/drawingml/2006/main" rot="10800000" flipV="1">
          <a:off x="3528994" y="562749"/>
          <a:ext cx="428628" cy="71442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0.16493</cdr:x>
      <cdr:y>0.16478</cdr:y>
    </cdr:from>
    <cdr:to>
      <cdr:x>0.29514</cdr:x>
      <cdr:y>0.23968</cdr:y>
    </cdr:to>
    <cdr:sp macro="" textlink="">
      <cdr:nvSpPr>
        <cdr:cNvPr id="19" name="Прямая соединительная линия 18"/>
        <cdr:cNvSpPr/>
      </cdr:nvSpPr>
      <cdr:spPr>
        <a:xfrm xmlns:a="http://schemas.openxmlformats.org/drawingml/2006/main" rot="10800000">
          <a:off x="1357321" y="785818"/>
          <a:ext cx="1071571" cy="35719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0.09549</cdr:x>
      <cdr:y>0.10486</cdr:y>
    </cdr:from>
    <cdr:to>
      <cdr:x>0.17361</cdr:x>
      <cdr:y>0.19474</cdr:y>
    </cdr:to>
    <cdr:sp macro="" textlink="">
      <cdr:nvSpPr>
        <cdr:cNvPr id="21" name="Прямоугольник 20"/>
        <cdr:cNvSpPr/>
      </cdr:nvSpPr>
      <cdr:spPr>
        <a:xfrm xmlns:a="http://schemas.openxmlformats.org/drawingml/2006/main">
          <a:off x="785818" y="500066"/>
          <a:ext cx="642942" cy="42862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/>
            <a:t>0,08%</a:t>
          </a:r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CC6FA-F1E7-477B-BF60-65C885CDA30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12739-C2B9-4748-9FF8-99747C405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12739-C2B9-4748-9FF8-99747C405CC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12739-C2B9-4748-9FF8-99747C405CC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85786" y="3286124"/>
            <a:ext cx="7772400" cy="1470025"/>
          </a:xfrm>
        </p:spPr>
        <p:txBody>
          <a:bodyPr>
            <a:normAutofit/>
          </a:bodyPr>
          <a:lstStyle/>
          <a:p>
            <a:pPr algn="ctr"/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71472" y="4214818"/>
            <a:ext cx="7200928" cy="12858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MEIENDORF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42910" y="285728"/>
            <a:ext cx="80010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«Бюджет для граждан» по исполнению бюджета муниципального образования «Первоавгустовский сельсовет»  Дмитриевского района Курской области за 2019 год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1фото\20151015_1008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857628"/>
            <a:ext cx="2784000" cy="208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785794"/>
            <a:ext cx="74676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Уважаемые жители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«Первоавгустовский сельсовет»! 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85720" y="1928802"/>
            <a:ext cx="8705880" cy="4140000"/>
          </a:xfrm>
        </p:spPr>
        <p:txBody>
          <a:bodyPr>
            <a:normAutofit fontScale="40000" lnSpcReduction="20000"/>
          </a:bodyPr>
          <a:lstStyle/>
          <a:p>
            <a:pPr marL="0" indent="357188" algn="just">
              <a:buNone/>
            </a:pPr>
            <a:endParaRPr lang="ru-RU" sz="4000" dirty="0" smtClean="0"/>
          </a:p>
          <a:p>
            <a:pPr marL="0" indent="357188" algn="just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соответствии с Бюджетным посланием Президента Российской Федерации В. В. Путина Федеральному собранию от 28 июня 2012 года, в целях реализации принципа прозрачности и открытости бюджета и информирования жителей о расходовании средств бюджета разработана брошюра «Бюджет для граждан» по исполнению бюджета за 2019 год. </a:t>
            </a:r>
          </a:p>
          <a:p>
            <a:pPr marL="0" indent="357188" algn="just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Представленная в ней информация позволит гражданам составить представление об источниках формирования доходов бюджета муниципального образования, направлениях расходования бюджетных средств в 2019 году и сделать выводы об эффективности использования бюджетных средств. </a:t>
            </a:r>
          </a:p>
          <a:p>
            <a:pPr marL="0" indent="357188" algn="just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Администрация МО «Первоавгустовский сельсовет», публикуя брошюру «Бюджет для граждан» по исполнению бюджета за 2019 год, надеется на заинтересованное внимание жителей муниципального образования к процессу исполнения бюджета.</a:t>
            </a:r>
          </a:p>
          <a:p>
            <a:pPr algn="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3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Глава</a:t>
            </a:r>
            <a:r>
              <a:rPr lang="ru-RU" sz="3500" b="1" baseline="0" dirty="0" smtClean="0">
                <a:latin typeface="Times New Roman" pitchFamily="18" charset="0"/>
                <a:cs typeface="Times New Roman" pitchFamily="18" charset="0"/>
              </a:rPr>
              <a:t> Первоавгустовского сельсовета </a:t>
            </a:r>
          </a:p>
          <a:p>
            <a:pPr algn="r">
              <a:buNone/>
            </a:pPr>
            <a:r>
              <a:rPr lang="ru-RU" sz="3500" b="1" baseline="0" dirty="0" smtClean="0">
                <a:latin typeface="Times New Roman" pitchFamily="18" charset="0"/>
                <a:cs typeface="Times New Roman" pitchFamily="18" charset="0"/>
              </a:rPr>
              <a:t>Дмитриевского района Курской области </a:t>
            </a:r>
          </a:p>
          <a:p>
            <a:pPr algn="r">
              <a:buNone/>
            </a:pPr>
            <a:r>
              <a:rPr lang="ru-RU" sz="3500" b="1" baseline="0" dirty="0" smtClean="0">
                <a:latin typeface="Times New Roman" pitchFamily="18" charset="0"/>
                <a:cs typeface="Times New Roman" pitchFamily="18" charset="0"/>
              </a:rPr>
              <a:t>В.М. Сафонов</a:t>
            </a:r>
            <a:endParaRPr lang="ru-RU" sz="3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/>
          </a:p>
        </p:txBody>
      </p:sp>
      <p:pic>
        <p:nvPicPr>
          <p:cNvPr id="4" name="Рисунок 3" descr="http://ia124.mycdn.me/image?id=556568230353&amp;bid=556568230353&amp;t=3&amp;plc=WEB&amp;tkn=EE0vGyQCAqoQw_z8gIK9smvlkAc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71538" y="4643446"/>
            <a:ext cx="2805703" cy="187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Показатели исполнения доходов бюджета МО «Первоавгустовский сельсовет» Дмитриевского района Курской области за 2019 год (рублей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2" y="1785925"/>
          <a:ext cx="7572428" cy="4786406"/>
        </p:xfrm>
        <a:graphic>
          <a:graphicData uri="http://schemas.openxmlformats.org/drawingml/2006/table">
            <a:tbl>
              <a:tblPr/>
              <a:tblGrid>
                <a:gridCol w="4226450"/>
                <a:gridCol w="1180891"/>
                <a:gridCol w="1090034"/>
                <a:gridCol w="1075053"/>
              </a:tblGrid>
              <a:tr h="357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Утвержденные</a:t>
                      </a:r>
                      <a:r>
                        <a:rPr lang="ru-RU" sz="105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бюджетные назначения на 2019год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Исполнено за 2019 год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Неисполненные</a:t>
                      </a:r>
                      <a:r>
                        <a:rPr lang="ru-RU" sz="105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назначения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 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Arial CYR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latin typeface="Times New Roman"/>
                          <a:ea typeface="Times New Roman"/>
                          <a:cs typeface="Times New Roman"/>
                        </a:rPr>
                        <a:t>Налоги на прибыль, доходы</a:t>
                      </a:r>
                      <a:endParaRPr lang="ru-RU" sz="1050" b="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213953,00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213467,53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485,47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налог на доходы физических лиц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213953,00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213467,53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485,47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latin typeface="Times New Roman"/>
                          <a:ea typeface="Times New Roman"/>
                          <a:cs typeface="Times New Roman"/>
                        </a:rPr>
                        <a:t>Налоги на совокупный доход</a:t>
                      </a:r>
                      <a:endParaRPr lang="ru-RU" sz="1050" b="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22480,00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22479,01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0,99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диный 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сельскохозяйственный налог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22480,00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22479,01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0,99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Налоги</a:t>
                      </a:r>
                      <a:r>
                        <a:rPr lang="ru-RU" sz="10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на имущество, в т.ч: 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992993,00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993845,51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-852,51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8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Налог</a:t>
                      </a:r>
                      <a:r>
                        <a:rPr lang="ru-RU" sz="10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на имущество физических лиц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105100,00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105455,01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-355,01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8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Земельный</a:t>
                      </a:r>
                      <a:r>
                        <a:rPr lang="ru-RU" sz="10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налог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887893,00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888390,50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-497,50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4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Доходы от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использования</a:t>
                      </a:r>
                      <a:r>
                        <a:rPr lang="ru-RU" sz="10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имущества находящегося в государственной и муниципальной собственности, в т.ч.: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3651080,00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3649918,08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1161,92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2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Доходы</a:t>
                      </a:r>
                      <a:r>
                        <a:rPr lang="ru-RU" sz="1050" b="0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от продажи нематериальных и материальных активов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128740,00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128740,00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2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Прочие неналоговые доходы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-4143,07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-4143,07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Собственные доходы, всего 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5009246,00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5004307,06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-4938,94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поступления, всего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1401092502,00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13920719,36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90205,66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Дотации</a:t>
                      </a:r>
                      <a:r>
                        <a:rPr lang="ru-RU" sz="1050" b="0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бюджетам бюджетной системы РФ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1295185,00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1295185,00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Субвенции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77818,00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77818,00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Субсидия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1207504,00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1207298,34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205,66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Иные межбюджетные 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трансферты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10625418,02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10625418,02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Прочие </a:t>
                      </a:r>
                      <a:r>
                        <a:rPr lang="ru-RU" sz="105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безвозмездные поступления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805715,00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25000,00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90000,00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Итого доходов: 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12611104,00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12615443,23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-4339,23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00013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 МО «Первоавгустовский сельсовет» Дмитриевского района Курской области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2019 год (рублей)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5" descr="18b8088ba1a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33114" y="1762232"/>
            <a:ext cx="1723810" cy="1723810"/>
          </a:xfrm>
          <a:prstGeom prst="rect">
            <a:avLst/>
          </a:prstGeom>
          <a:noFill/>
        </p:spPr>
      </p:pic>
      <p:sp>
        <p:nvSpPr>
          <p:cNvPr id="6" name="Двойная стрелка влево/вправо 5"/>
          <p:cNvSpPr/>
          <p:nvPr/>
        </p:nvSpPr>
        <p:spPr>
          <a:xfrm>
            <a:off x="3428992" y="2214554"/>
            <a:ext cx="2143140" cy="10001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071934" y="2928934"/>
            <a:ext cx="857256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8662" y="2357430"/>
            <a:ext cx="2143140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18925026,42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43636" y="2285992"/>
            <a:ext cx="2071702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57554" y="4429132"/>
            <a:ext cx="2357454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204833,81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3636" y="2357430"/>
            <a:ext cx="2143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19129860,23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дом из дене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14818"/>
            <a:ext cx="2387333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85720" y="571480"/>
          <a:ext cx="857256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183880" cy="90868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Показатели исполнения расходов бюджета МО «Первоавгустовский сельсовет» Дмитриевского района Курской области за 2019 год (рублей)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2920" y="1428736"/>
            <a:ext cx="8141046" cy="485778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85786" y="1571612"/>
          <a:ext cx="7786742" cy="4582918"/>
        </p:xfrm>
        <a:graphic>
          <a:graphicData uri="http://schemas.openxmlformats.org/drawingml/2006/table">
            <a:tbl>
              <a:tblPr/>
              <a:tblGrid>
                <a:gridCol w="2714644"/>
                <a:gridCol w="1214446"/>
                <a:gridCol w="928694"/>
                <a:gridCol w="1285884"/>
                <a:gridCol w="1643074"/>
              </a:tblGrid>
              <a:tr h="1456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Утвержденный бюджет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</a:t>
                      </a:r>
                    </a:p>
                    <a:p>
                      <a:pPr algn="ctr" fontAlgn="t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2019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 за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Неисполненные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назначения за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2019г        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Процент исполнения к уточненному плану года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56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4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293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79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Расходы бюджета: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3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746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Общегосударственные вопросы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3270318,06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3232764,74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37553,32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39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Национальная оборона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77818,00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77818,00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7309" marR="7309" marT="73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351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7000,00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4900,00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2100,00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755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Другие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 вопросы в области </a:t>
                      </a:r>
                      <a:r>
                        <a:rPr lang="ru-RU" sz="1300" b="1" i="0" u="none" strike="noStrike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национальноцй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 экономики</a:t>
                      </a:r>
                      <a:endParaRPr lang="ru-RU" sz="13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501265,00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501265,00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776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Жилищно-коммунальное хозяйство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13480854,02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13456035,94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24818,08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Образование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40000</a:t>
                      </a:r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38407,00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1593,00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658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Культура</a:t>
                      </a:r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, кинематография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1923139,00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1793764,55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129374,45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93,3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546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Социальная политика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24150,00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100" b="1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8000,00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16150,00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33,1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291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физическая культура и спорт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17000,00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16905,00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95,00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99,4         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323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Расходы бюджета, всего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19341544,08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19129860,23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211683,85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98,9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/>
        </p:nvSpPr>
        <p:spPr>
          <a:xfrm>
            <a:off x="514336" y="508782"/>
            <a:ext cx="8229600" cy="106283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 МО «Первоавгустовский сельсовет» Дмитриевского района Курской области за 2019 год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/>
        </p:nvGraphicFramePr>
        <p:xfrm>
          <a:off x="285720" y="1643050"/>
          <a:ext cx="8229600" cy="476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 rot="10800000">
            <a:off x="2000232" y="1928802"/>
            <a:ext cx="571504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500042"/>
            <a:ext cx="7467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/>
        </p:nvSpPr>
        <p:spPr>
          <a:xfrm>
            <a:off x="857224" y="785794"/>
            <a:ext cx="7901014" cy="571504"/>
          </a:xfrm>
          <a:prstGeom prst="rect">
            <a:avLst/>
          </a:prstGeom>
        </p:spPr>
        <p:txBody>
          <a:bodyPr vert="horz" anchor="b"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</a:t>
            </a:r>
            <a:r>
              <a:rPr lang="ru-RU" sz="9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 </a:t>
            </a:r>
            <a:r>
              <a:rPr lang="ru-RU" sz="9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поступления </a:t>
            </a:r>
            <a:endParaRPr lang="ru-RU" sz="9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 «Первоавгустовский сельсовет» Дмитриевского района Курской области </a:t>
            </a:r>
          </a:p>
          <a:p>
            <a:r>
              <a:rPr lang="ru-RU" sz="9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за 2019 </a:t>
            </a:r>
            <a:r>
              <a:rPr lang="ru-RU" sz="9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9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(рублей)</a:t>
            </a:r>
            <a:endParaRPr lang="ru-RU" sz="9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>
            <a:spLocks noGrp="1"/>
          </p:cNvSpPr>
          <p:nvPr/>
        </p:nvSpPr>
        <p:spPr>
          <a:xfrm>
            <a:off x="457200" y="1250140"/>
            <a:ext cx="8229600" cy="498317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ru-RU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3786182" y="1607330"/>
            <a:ext cx="4714908" cy="5715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sz="1400" b="1" i="1" dirty="0" smtClean="0">
                <a:solidFill>
                  <a:schemeClr val="tx1"/>
                </a:solidFill>
              </a:rPr>
              <a:t>Прочие безвозмездные поступления 715000,00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Волна 8"/>
          <p:cNvSpPr/>
          <p:nvPr/>
        </p:nvSpPr>
        <p:spPr>
          <a:xfrm>
            <a:off x="571472" y="1464454"/>
            <a:ext cx="2786082" cy="1428760"/>
          </a:xfrm>
          <a:prstGeom prst="wave">
            <a:avLst>
              <a:gd name="adj1" fmla="val 12500"/>
              <a:gd name="adj2" fmla="val -37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Дотации</a:t>
            </a:r>
          </a:p>
          <a:p>
            <a:pPr algn="ctr"/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1295185,00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Волна 9"/>
          <p:cNvSpPr/>
          <p:nvPr/>
        </p:nvSpPr>
        <p:spPr>
          <a:xfrm>
            <a:off x="571472" y="2750338"/>
            <a:ext cx="2786082" cy="1285884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Субсидии</a:t>
            </a:r>
          </a:p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1207298,34,00</a:t>
            </a:r>
            <a:r>
              <a:rPr lang="ru-RU" sz="1400" b="1" i="1" dirty="0" smtClean="0">
                <a:solidFill>
                  <a:schemeClr val="tx1"/>
                </a:solidFill>
              </a:rPr>
              <a:t>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Волна 10"/>
          <p:cNvSpPr/>
          <p:nvPr/>
        </p:nvSpPr>
        <p:spPr>
          <a:xfrm>
            <a:off x="571472" y="4036222"/>
            <a:ext cx="2786082" cy="1285884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Субвенции</a:t>
            </a:r>
          </a:p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77818,00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2" name="Волна 11"/>
          <p:cNvSpPr/>
          <p:nvPr/>
        </p:nvSpPr>
        <p:spPr>
          <a:xfrm>
            <a:off x="571472" y="5250668"/>
            <a:ext cx="2714644" cy="1285884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Иные межбюджетные трансферты</a:t>
            </a:r>
          </a:p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10625418,02,00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786182" y="2607462"/>
            <a:ext cx="4857784" cy="164307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 Итого безвозмездных поступлений 13920719,36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143504" y="4750602"/>
            <a:ext cx="1857388" cy="1128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http://ia124.mycdn.me/image?id=341064059345&amp;bid=341064059345&amp;t=0&amp;plc=WEB&amp;tkn=JrzNqf7LmA5XgrCQdHXcFXuv-w8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2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28662" y="500042"/>
            <a:ext cx="71438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4700" i="1" dirty="0" smtClean="0">
                <a:solidFill>
                  <a:srgbClr val="C00000"/>
                </a:solidFill>
              </a:rPr>
              <a:t>Спасибо за внимание</a:t>
            </a:r>
            <a:r>
              <a:rPr lang="ru-RU" sz="4800" i="1" dirty="0" smtClean="0">
                <a:solidFill>
                  <a:srgbClr val="C00000"/>
                </a:solidFill>
              </a:rPr>
              <a:t>!</a:t>
            </a:r>
          </a:p>
          <a:p>
            <a:r>
              <a:rPr lang="ru-RU" sz="4800" i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Администрация Первоавгустовского сельсовета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</a:rPr>
              <a:t>Дмитриевского района Курской области</a:t>
            </a:r>
            <a:r>
              <a:rPr lang="ru-RU" sz="4800" b="1" i="1" dirty="0" smtClean="0">
                <a:solidFill>
                  <a:srgbClr val="C00000"/>
                </a:solidFill>
              </a:rPr>
              <a:t> 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Наш адрес: 307510 Курская область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 Дмитриевский район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п.Первоавгустовский, ул.Комсомольская,38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Телефон/факс: 8(47150) 9-93-67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Адрес электронной почты:</a:t>
            </a:r>
            <a:r>
              <a:rPr lang="en-US" sz="2000" dirty="0" smtClean="0">
                <a:solidFill>
                  <a:srgbClr val="FF0000"/>
                </a:solidFill>
              </a:rPr>
              <a:t> possoviet@mail.ru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4F4F4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1546</TotalTime>
  <Words>576</Words>
  <Application>Microsoft Office PowerPoint</Application>
  <PresentationFormat>Экран (4:3)</PresentationFormat>
  <Paragraphs>197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Слайд 1</vt:lpstr>
      <vt:lpstr> Уважаемые жители  муниципального образования «Первоавгустовский сельсовет»! </vt:lpstr>
      <vt:lpstr>Слайд 3</vt:lpstr>
      <vt:lpstr>Основные параметры бюджета  МО «Первоавгустовский сельсовет» Дмитриевского района Курской области за 2019 год (рублей)</vt:lpstr>
      <vt:lpstr>Слайд 5</vt:lpstr>
      <vt:lpstr>Показатели исполнения расходов бюджета МО «Первоавгустовский сельсовет» Дмитриевского района Курской области за 2019 год (рублей)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Этапы бюджетного процесса  Финансовое обеспечение казенных учрежден </dc:title>
  <cp:lastModifiedBy>Admin</cp:lastModifiedBy>
  <cp:revision>210</cp:revision>
  <dcterms:modified xsi:type="dcterms:W3CDTF">2020-04-24T08:18:40Z</dcterms:modified>
</cp:coreProperties>
</file>