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4" r:id="rId1"/>
  </p:sldMasterIdLst>
  <p:notesMasterIdLst>
    <p:notesMasterId r:id="rId29"/>
  </p:notesMasterIdLst>
  <p:sldIdLst>
    <p:sldId id="417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00FF"/>
    <a:srgbClr val="0000FF"/>
    <a:srgbClr val="66FFFF"/>
    <a:srgbClr val="FFFF00"/>
    <a:srgbClr val="99CCFF"/>
    <a:srgbClr val="CF1305"/>
    <a:srgbClr val="660033"/>
    <a:srgbClr val="696C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8329" autoAdjust="0"/>
  </p:normalViewPr>
  <p:slideViewPr>
    <p:cSldViewPr>
      <p:cViewPr varScale="1">
        <p:scale>
          <a:sx n="74" d="100"/>
          <a:sy n="74" d="100"/>
        </p:scale>
        <p:origin x="-348" y="-90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433E-2"/>
          <c:y val="1.7359857311996994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503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FF00FF"/>
              </a:solidFill>
            </c:spPr>
          </c:dPt>
          <c:dPt>
            <c:idx val="3"/>
            <c:spPr>
              <a:solidFill>
                <a:srgbClr val="00FF00"/>
              </a:solidFill>
            </c:spPr>
          </c:dPt>
          <c:dPt>
            <c:idx val="4"/>
            <c:spPr>
              <a:solidFill>
                <a:srgbClr val="FF3300"/>
              </a:solidFill>
            </c:spPr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6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211.6</c:v>
                </c:pt>
                <c:pt idx="1">
                  <c:v>17</c:v>
                </c:pt>
                <c:pt idx="2">
                  <c:v>87.6</c:v>
                </c:pt>
                <c:pt idx="3">
                  <c:v>744.6</c:v>
                </c:pt>
                <c:pt idx="4">
                  <c:v>2583.6</c:v>
                </c:pt>
                <c:pt idx="5">
                  <c:v>3.6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412E-2"/>
          <c:w val="0.3358233693010686"/>
          <c:h val="0.96868937861508131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explosion val="18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43%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6.1818314377369496E-2"/>
                  <c:y val="7.2332738799988109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расходы </a:t>
                    </a:r>
                    <a:r>
                      <a:rPr lang="ru-RU" dirty="0" smtClean="0"/>
                      <a:t>57%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2280.4</c:v>
                </c:pt>
                <c:pt idx="1">
                  <c:v>2991.6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7E5A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</a:rPr>
            <a:t> муниципальных программ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EEACEC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</a:t>
          </a:r>
          <a:endParaRPr lang="ru-RU" sz="1400" b="1" dirty="0" smtClean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службы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>
        <a:gradFill rotWithShape="0">
          <a:gsLst>
            <a:gs pos="0">
              <a:srgbClr val="C0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algn="ctr"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237EA2A-4B6B-47F4-8AA9-0A4AF2E53167}" type="parTrans" cxnId="{24CF1A7C-40FD-40D6-B75A-770E2814EF4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>
        <a:gradFill rotWithShape="0">
          <a:gsLst>
            <a:gs pos="0">
              <a:srgbClr val="000082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</a:t>
          </a:r>
          <a:r>
            <a:rPr lang="ru-RU" sz="1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безопасности людей на водных объектах</a:t>
          </a:r>
          <a:endParaRPr lang="ru-RU" sz="1400" b="1" i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>
        <a:gradFill rotWithShape="0">
          <a:gsLst>
            <a:gs pos="0">
              <a:srgbClr val="FFFF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CE5FB703-760C-4D39-9F95-6250EEB1A4DB}">
      <dgm:prSet custT="1"/>
      <dgm:spPr>
        <a:gradFill rotWithShape="0">
          <a:gsLst>
            <a:gs pos="0">
              <a:srgbClr val="0033CC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</dgm:spPr>
      <dgm:t>
        <a:bodyPr/>
        <a:lstStyle/>
        <a:p>
          <a:pPr rtl="0"/>
          <a:r>
            <a: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B10C4E-9CB8-414D-B5E7-3969F9093F43}" type="parTrans" cxnId="{10928CE8-2642-4FF2-AF18-16BDDA772F41}">
      <dgm:prSet/>
      <dgm:spPr>
        <a:solidFill>
          <a:srgbClr val="0033CC"/>
        </a:solidFill>
      </dgm:spPr>
      <dgm:t>
        <a:bodyPr/>
        <a:lstStyle/>
        <a:p>
          <a:endParaRPr lang="ru-RU"/>
        </a:p>
      </dgm:t>
    </dgm:pt>
    <dgm:pt modelId="{62F1776F-307E-4F48-A452-E58ED3EA7707}" type="sibTrans" cxnId="{10928CE8-2642-4FF2-AF18-16BDDA772F41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 custScaleX="232298" custScaleY="85669" custLinFactNeighborX="-6904" custLinFactNeighborY="-6742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7" custScaleX="171029" custLinFactNeighborX="35181" custLinFactNeighborY="-18740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7" custScaleX="208638" custScaleY="83960" custRadScaleRad="145174" custRadScaleInc="45489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2B9F2A84-A6D5-4F1F-A287-6E95EC31AFB8}" type="pres">
      <dgm:prSet presAssocID="{31B10C4E-9CB8-414D-B5E7-3969F9093F43}" presName="parTrans" presStyleLbl="sibTrans2D1" presStyleIdx="1" presStyleCnt="7" custLinFactNeighborX="-7817" custLinFactNeighborY="-13668"/>
      <dgm:spPr/>
      <dgm:t>
        <a:bodyPr/>
        <a:lstStyle/>
        <a:p>
          <a:endParaRPr lang="ru-RU"/>
        </a:p>
      </dgm:t>
    </dgm:pt>
    <dgm:pt modelId="{99178BA5-D7BF-47A9-94E7-8D87D2C4FE06}" type="pres">
      <dgm:prSet presAssocID="{31B10C4E-9CB8-414D-B5E7-3969F9093F4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D68C2FE8-0985-4349-93B3-6A203C890488}" type="pres">
      <dgm:prSet presAssocID="{CE5FB703-760C-4D39-9F95-6250EEB1A4DB}" presName="node" presStyleLbl="node1" presStyleIdx="1" presStyleCnt="7" custAng="165000" custScaleX="180620" custScaleY="40125" custRadScaleRad="159904" custRadScaleInc="3026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2" presStyleCnt="7" custLinFactNeighborX="-10296" custLinFactNeighborY="1905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2" presStyleCnt="7" custScaleX="214487" custScaleY="84656" custRadScaleRad="97163" custRadScaleInc="363675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3" presStyleCnt="7" custAng="0" custFlipHor="1" custScaleX="184076" custScaleY="81767" custRadScaleRad="143745" custRadScaleInc="42340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4" presStyleCnt="7" custLinFactNeighborX="-538" custLinFactNeighborY="16157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4" presStyleCnt="7" custAng="210752" custScaleX="159184" custScaleY="59045" custRadScaleRad="154138" custRadScaleInc="313502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5" presStyleCnt="7" custLinFactNeighborX="26414" custLinFactNeighborY="4904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5" presStyleCnt="7" custScaleX="168142" custScaleY="70836" custRadScaleRad="141234" custRadScaleInc="-67834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6" presStyleCnt="7" custLinFactNeighborX="9776" custLinFactNeighborY="-9880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6" presStyleCnt="7" custAng="766094" custScaleX="170216" custScaleY="60115" custRadScaleRad="173211" custRadScaleInc="1278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C062A801-3341-4715-AE3F-CCDDBCECEF2F}" srcId="{E18D3CCA-1090-4512-9176-C77DE2D7B329}" destId="{F3AA7447-9AF4-474E-A7A6-EE7B5B1740EF}" srcOrd="6" destOrd="0" parTransId="{E531891A-E067-4B26-A925-751C43E201A3}" sibTransId="{8B2C8B9B-3E64-47BE-AEEC-06016A3062BA}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174EF8A6-CABA-4E53-A464-3047B4E45ED5}" srcId="{E18D3CCA-1090-4512-9176-C77DE2D7B329}" destId="{4BDCB1D1-D42E-4E69-BF66-1D1EA3FF5F1B}" srcOrd="5" destOrd="0" parTransId="{782E3770-CE8C-449F-BDF9-4892C2C4D6CD}" sibTransId="{06C14ED1-B7D9-476B-B09C-2026967F5E3B}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FF63CE83-EA35-4A08-91E9-0094BB16C598}" type="presOf" srcId="{31B10C4E-9CB8-414D-B5E7-3969F9093F43}" destId="{2B9F2A84-A6D5-4F1F-A287-6E95EC31AFB8}" srcOrd="0" destOrd="0" presId="urn:microsoft.com/office/officeart/2005/8/layout/radial5"/>
    <dgm:cxn modelId="{0D09F5A6-9B7D-48E5-9240-A8BAD389BC43}" srcId="{E18D3CCA-1090-4512-9176-C77DE2D7B329}" destId="{BC827309-0F30-4FC9-8D6A-DEA5CDAA99A2}" srcOrd="3" destOrd="0" parTransId="{419FCA5B-D909-44C5-A8CA-B5763939CC55}" sibTransId="{B1EBAEA1-FC84-4AAD-9996-2866E228E9ED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24CF1A7C-40FD-40D6-B75A-770E2814EF4D}" srcId="{E18D3CCA-1090-4512-9176-C77DE2D7B329}" destId="{CD8EBDE3-1474-4C55-A61D-519AC9002901}" srcOrd="4" destOrd="0" parTransId="{1237EA2A-4B6B-47F4-8AA9-0A4AF2E53167}" sibTransId="{B5A9B5B9-FA69-40BA-B8FB-1EC6270785CB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E05C114E-5D2F-417E-A2C0-14028AF1FCDB}" type="presOf" srcId="{CE5FB703-760C-4D39-9F95-6250EEB1A4DB}" destId="{D68C2FE8-0985-4349-93B3-6A203C890488}" srcOrd="0" destOrd="0" presId="urn:microsoft.com/office/officeart/2005/8/layout/radial5"/>
    <dgm:cxn modelId="{AA259431-8EDE-4AD2-8194-030467A8ADE7}" srcId="{E18D3CCA-1090-4512-9176-C77DE2D7B329}" destId="{6B3DB52C-B60F-4F76-BEAA-759A5515D78D}" srcOrd="2" destOrd="0" parTransId="{AF2EF317-BCE8-4C5F-B8C9-9CBA7B7149C7}" sibTransId="{2F174A20-20E3-45C2-A228-7A62E8395728}"/>
    <dgm:cxn modelId="{10928CE8-2642-4FF2-AF18-16BDDA772F41}" srcId="{E18D3CCA-1090-4512-9176-C77DE2D7B329}" destId="{CE5FB703-760C-4D39-9F95-6250EEB1A4DB}" srcOrd="1" destOrd="0" parTransId="{31B10C4E-9CB8-414D-B5E7-3969F9093F43}" sibTransId="{62F1776F-307E-4F48-A452-E58ED3EA7707}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6FE1568B-4083-42E6-8D9D-CCD48FC2EF7F}" type="presOf" srcId="{31B10C4E-9CB8-414D-B5E7-3969F9093F43}" destId="{99178BA5-D7BF-47A9-94E7-8D87D2C4FE06}" srcOrd="1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36149362-B115-4486-92D0-636F0D49CFAB}" type="presParOf" srcId="{2E6D5E7C-1AC5-4EE7-B111-7157E00881F4}" destId="{2B9F2A84-A6D5-4F1F-A287-6E95EC31AFB8}" srcOrd="3" destOrd="0" presId="urn:microsoft.com/office/officeart/2005/8/layout/radial5"/>
    <dgm:cxn modelId="{B78E365B-3F04-4744-9042-9691B26B98E9}" type="presParOf" srcId="{2B9F2A84-A6D5-4F1F-A287-6E95EC31AFB8}" destId="{99178BA5-D7BF-47A9-94E7-8D87D2C4FE06}" srcOrd="0" destOrd="0" presId="urn:microsoft.com/office/officeart/2005/8/layout/radial5"/>
    <dgm:cxn modelId="{FB489DD0-B0AB-4905-B6B2-06E8603B7BD8}" type="presParOf" srcId="{2E6D5E7C-1AC5-4EE7-B111-7157E00881F4}" destId="{D68C2FE8-0985-4349-93B3-6A203C890488}" srcOrd="4" destOrd="0" presId="urn:microsoft.com/office/officeart/2005/8/layout/radial5"/>
    <dgm:cxn modelId="{53373F13-7072-4C34-B823-856FD6B0829D}" type="presParOf" srcId="{2E6D5E7C-1AC5-4EE7-B111-7157E00881F4}" destId="{8F4CD88E-EC24-49AF-9518-B95A4E0238D0}" srcOrd="5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6" destOrd="0" presId="urn:microsoft.com/office/officeart/2005/8/layout/radial5"/>
    <dgm:cxn modelId="{45C2E3E7-201F-4DD9-A2EF-6220042900C2}" type="presParOf" srcId="{2E6D5E7C-1AC5-4EE7-B111-7157E00881F4}" destId="{93E0B221-82FB-4241-9408-FD2118B9731E}" srcOrd="7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8" destOrd="0" presId="urn:microsoft.com/office/officeart/2005/8/layout/radial5"/>
    <dgm:cxn modelId="{80AB2680-4861-4553-8405-A0B341346F92}" type="presParOf" srcId="{2E6D5E7C-1AC5-4EE7-B111-7157E00881F4}" destId="{20A958FD-4DC2-44E2-B284-DA9C8A40D260}" srcOrd="9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10" destOrd="0" presId="urn:microsoft.com/office/officeart/2005/8/layout/radial5"/>
    <dgm:cxn modelId="{82416AAC-A037-401D-B179-7DEFE863B67D}" type="presParOf" srcId="{2E6D5E7C-1AC5-4EE7-B111-7157E00881F4}" destId="{DAE7843E-9D3A-4514-87F5-6867A275FF05}" srcOrd="11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2" destOrd="0" presId="urn:microsoft.com/office/officeart/2005/8/layout/radial5"/>
    <dgm:cxn modelId="{B56E62C5-65FE-4CA5-A8AF-374BDE3D6457}" type="presParOf" srcId="{2E6D5E7C-1AC5-4EE7-B111-7157E00881F4}" destId="{65BD8176-6FE6-42F5-B340-C216094EA847}" srcOrd="13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101376" custRadScaleInc="-11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91568" custRadScaleInc="-160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103555" custRadScaleInc="10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61F0A-93C0-4874-9A58-0962AC00636D}">
      <dsp:nvSpPr>
        <dsp:cNvPr id="0" name=""/>
        <dsp:cNvSpPr/>
      </dsp:nvSpPr>
      <dsp:spPr>
        <a:xfrm>
          <a:off x="2525381" y="2047316"/>
          <a:ext cx="2684185" cy="989898"/>
        </a:xfrm>
        <a:prstGeom prst="ellipse">
          <a:avLst/>
        </a:prstGeom>
        <a:solidFill>
          <a:srgbClr val="00B050"/>
        </a:solidFill>
        <a:ln w="9525" cap="flat" cmpd="sng" algn="ctr">
          <a:solidFill>
            <a:srgbClr val="7E5A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</a:rPr>
            <a:t> муниципальных программ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525381" y="2047316"/>
        <a:ext cx="2684185" cy="989898"/>
      </dsp:txXfrm>
    </dsp:sp>
    <dsp:sp modelId="{3D11E438-E0BB-43EA-B78B-1C4786C85A48}">
      <dsp:nvSpPr>
        <dsp:cNvPr id="0" name=""/>
        <dsp:cNvSpPr/>
      </dsp:nvSpPr>
      <dsp:spPr>
        <a:xfrm rot="1739304">
          <a:off x="4866014" y="2969256"/>
          <a:ext cx="1467191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EEACE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739304">
        <a:off x="4866014" y="2969256"/>
        <a:ext cx="1467191" cy="531679"/>
      </dsp:txXfrm>
    </dsp:sp>
    <dsp:sp modelId="{4E641574-2381-4202-889E-7C899ED02429}">
      <dsp:nvSpPr>
        <dsp:cNvPr id="0" name=""/>
        <dsp:cNvSpPr/>
      </dsp:nvSpPr>
      <dsp:spPr>
        <a:xfrm>
          <a:off x="5421588" y="3625925"/>
          <a:ext cx="2936346" cy="1181642"/>
        </a:xfrm>
        <a:prstGeom prst="flowChartProcess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1588" y="3625925"/>
        <a:ext cx="2936346" cy="1181642"/>
      </dsp:txXfrm>
    </dsp:sp>
    <dsp:sp modelId="{2B9F2A84-A6D5-4F1F-A287-6E95EC31AFB8}">
      <dsp:nvSpPr>
        <dsp:cNvPr id="0" name=""/>
        <dsp:cNvSpPr/>
      </dsp:nvSpPr>
      <dsp:spPr>
        <a:xfrm rot="20139966">
          <a:off x="4980670" y="1429271"/>
          <a:ext cx="1036707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0139966">
        <a:off x="4980670" y="1429271"/>
        <a:ext cx="1036707" cy="531679"/>
      </dsp:txXfrm>
    </dsp:sp>
    <dsp:sp modelId="{D68C2FE8-0985-4349-93B3-6A203C890488}">
      <dsp:nvSpPr>
        <dsp:cNvPr id="0" name=""/>
        <dsp:cNvSpPr/>
      </dsp:nvSpPr>
      <dsp:spPr>
        <a:xfrm rot="165000">
          <a:off x="5787325" y="816905"/>
          <a:ext cx="2542024" cy="564714"/>
        </a:xfrm>
        <a:prstGeom prst="flowChartProcess">
          <a:avLst/>
        </a:prstGeom>
        <a:gradFill rotWithShape="0">
          <a:gsLst>
            <a:gs pos="0">
              <a:srgbClr val="0033CC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65000">
        <a:off x="5787325" y="816905"/>
        <a:ext cx="2542024" cy="564714"/>
      </dsp:txXfrm>
    </dsp:sp>
    <dsp:sp modelId="{8F4CD88E-EC24-49AF-9518-B95A4E0238D0}">
      <dsp:nvSpPr>
        <dsp:cNvPr id="0" name=""/>
        <dsp:cNvSpPr/>
      </dsp:nvSpPr>
      <dsp:spPr>
        <a:xfrm rot="5835234">
          <a:off x="3358136" y="3436144"/>
          <a:ext cx="621299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835234">
        <a:off x="3358136" y="3436144"/>
        <a:ext cx="621299" cy="531679"/>
      </dsp:txXfrm>
    </dsp:sp>
    <dsp:sp modelId="{1CC5EB73-BE0F-496E-A7E5-A6926ADBB25F}">
      <dsp:nvSpPr>
        <dsp:cNvPr id="0" name=""/>
        <dsp:cNvSpPr/>
      </dsp:nvSpPr>
      <dsp:spPr>
        <a:xfrm>
          <a:off x="2071463" y="4198800"/>
          <a:ext cx="3018664" cy="1191438"/>
        </a:xfrm>
        <a:prstGeom prst="flowChartProcess">
          <a:avLst/>
        </a:prstGeom>
        <a:gradFill rotWithShape="0">
          <a:gsLst>
            <a:gs pos="0">
              <a:srgbClr val="FFFF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1463" y="4198800"/>
        <a:ext cx="3018664" cy="1191438"/>
      </dsp:txXfrm>
    </dsp:sp>
    <dsp:sp modelId="{93E0B221-82FB-4241-9408-FD2118B9731E}">
      <dsp:nvSpPr>
        <dsp:cNvPr id="0" name=""/>
        <dsp:cNvSpPr/>
      </dsp:nvSpPr>
      <dsp:spPr>
        <a:xfrm rot="9954261">
          <a:off x="2503996" y="2595803"/>
          <a:ext cx="183144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9954261">
        <a:off x="2503996" y="2595803"/>
        <a:ext cx="183144" cy="531679"/>
      </dsp:txXfrm>
    </dsp:sp>
    <dsp:sp modelId="{01EB981D-B48E-4A72-B258-ED207A1AC52F}">
      <dsp:nvSpPr>
        <dsp:cNvPr id="0" name=""/>
        <dsp:cNvSpPr/>
      </dsp:nvSpPr>
      <dsp:spPr>
        <a:xfrm flipH="1">
          <a:off x="0" y="2612745"/>
          <a:ext cx="2590663" cy="1150778"/>
        </a:xfrm>
        <a:prstGeom prst="flowChartProcess">
          <a:avLst/>
        </a:prstGeom>
        <a:gradFill rotWithShape="0">
          <a:gsLst>
            <a:gs pos="0">
              <a:srgbClr val="000082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Защита населения и территории от чрезвычайных ситуаций, обеспечение пожарной </a:t>
          </a:r>
          <a:r>
            <a:rPr lang="ru-RU" sz="1400" b="1" i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безопасности людей на водных объектах</a:t>
          </a:r>
          <a:endParaRPr lang="ru-RU" sz="1400" b="1" i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flipH="1">
        <a:off x="0" y="2612745"/>
        <a:ext cx="2590663" cy="1150778"/>
      </dsp:txXfrm>
    </dsp:sp>
    <dsp:sp modelId="{20A958FD-4DC2-44E2-B284-DA9C8A40D260}">
      <dsp:nvSpPr>
        <dsp:cNvPr id="0" name=""/>
        <dsp:cNvSpPr/>
      </dsp:nvSpPr>
      <dsp:spPr>
        <a:xfrm rot="11567603">
          <a:off x="2210595" y="2028301"/>
          <a:ext cx="367766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1567603">
        <a:off x="2210595" y="2028301"/>
        <a:ext cx="367766" cy="531679"/>
      </dsp:txXfrm>
    </dsp:sp>
    <dsp:sp modelId="{CD872B7B-5351-4756-BBC9-E585057D1726}">
      <dsp:nvSpPr>
        <dsp:cNvPr id="0" name=""/>
        <dsp:cNvSpPr/>
      </dsp:nvSpPr>
      <dsp:spPr>
        <a:xfrm rot="210752">
          <a:off x="-27560" y="1496672"/>
          <a:ext cx="2240336" cy="830992"/>
        </a:xfrm>
        <a:prstGeom prst="flowChartProcess">
          <a:avLst/>
        </a:prstGeom>
        <a:gradFill rotWithShape="0">
          <a:gsLst>
            <a:gs pos="0">
              <a:srgbClr val="C0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Профилактика правонарушений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210752">
        <a:off x="-27560" y="1496672"/>
        <a:ext cx="2240336" cy="830992"/>
      </dsp:txXfrm>
    </dsp:sp>
    <dsp:sp modelId="{DAE7843E-9D3A-4514-87F5-6867A275FF05}">
      <dsp:nvSpPr>
        <dsp:cNvPr id="0" name=""/>
        <dsp:cNvSpPr/>
      </dsp:nvSpPr>
      <dsp:spPr>
        <a:xfrm rot="21500964">
          <a:off x="5468217" y="2253741"/>
          <a:ext cx="387018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500964">
        <a:off x="5468217" y="2253741"/>
        <a:ext cx="387018" cy="531679"/>
      </dsp:txXfrm>
    </dsp:sp>
    <dsp:sp modelId="{321BA744-F3C4-41F7-9683-8BD5BEE8A8C3}">
      <dsp:nvSpPr>
        <dsp:cNvPr id="0" name=""/>
        <dsp:cNvSpPr/>
      </dsp:nvSpPr>
      <dsp:spPr>
        <a:xfrm>
          <a:off x="5932650" y="1950190"/>
          <a:ext cx="2366410" cy="996937"/>
        </a:xfrm>
        <a:prstGeom prst="flowChartProcess">
          <a:avLst/>
        </a:prstGeom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Развитие муниципальной </a:t>
          </a:r>
          <a:endParaRPr lang="ru-RU" sz="1400" b="1" kern="1200" dirty="0" smtClean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службы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32650" y="1950190"/>
        <a:ext cx="2366410" cy="996937"/>
      </dsp:txXfrm>
    </dsp:sp>
    <dsp:sp modelId="{65BD8176-6FE6-42F5-B340-C216094EA847}">
      <dsp:nvSpPr>
        <dsp:cNvPr id="0" name=""/>
        <dsp:cNvSpPr/>
      </dsp:nvSpPr>
      <dsp:spPr>
        <a:xfrm rot="13049330">
          <a:off x="2269248" y="1276018"/>
          <a:ext cx="901025" cy="53167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3049330">
        <a:off x="2269248" y="1276018"/>
        <a:ext cx="901025" cy="531679"/>
      </dsp:txXfrm>
    </dsp:sp>
    <dsp:sp modelId="{662B5C49-BB0E-464C-B8FC-2D2CA3B8956E}">
      <dsp:nvSpPr>
        <dsp:cNvPr id="0" name=""/>
        <dsp:cNvSpPr/>
      </dsp:nvSpPr>
      <dsp:spPr>
        <a:xfrm rot="766094">
          <a:off x="238207" y="254262"/>
          <a:ext cx="2395599" cy="846051"/>
        </a:xfrm>
        <a:prstGeom prst="flowChartAlternateProcess">
          <a:avLst/>
        </a:prstGeom>
        <a:gradFill rotWithShape="0">
          <a:gsLst>
            <a:gs pos="0">
              <a:srgbClr val="FF0000"/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поддержка граждан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766094">
        <a:off x="238207" y="254262"/>
        <a:ext cx="2395599" cy="84605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42276" y="1554884"/>
          <a:ext cx="2626027" cy="2499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042276" y="1554884"/>
        <a:ext cx="2626027" cy="2499505"/>
      </dsp:txXfrm>
    </dsp:sp>
    <dsp:sp modelId="{4731EA70-1FA8-49F5-A6BF-4AE9CB97C303}">
      <dsp:nvSpPr>
        <dsp:cNvPr id="0" name=""/>
        <dsp:cNvSpPr/>
      </dsp:nvSpPr>
      <dsp:spPr>
        <a:xfrm rot="16260366">
          <a:off x="4329701" y="1207046"/>
          <a:ext cx="98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6260366">
        <a:off x="4329701" y="1207046"/>
        <a:ext cx="98222" cy="516288"/>
      </dsp:txXfrm>
    </dsp:sp>
    <dsp:sp modelId="{E2EC1D87-F728-458A-8AB1-7A3D78F9D25E}">
      <dsp:nvSpPr>
        <dsp:cNvPr id="0" name=""/>
        <dsp:cNvSpPr/>
      </dsp:nvSpPr>
      <dsp:spPr>
        <a:xfrm>
          <a:off x="3688110" y="3215"/>
          <a:ext cx="1408753" cy="13666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688110" y="3215"/>
        <a:ext cx="1408753" cy="1366646"/>
      </dsp:txXfrm>
    </dsp:sp>
    <dsp:sp modelId="{A0E222DD-64BD-4A89-BBB9-2B80D8318D4A}">
      <dsp:nvSpPr>
        <dsp:cNvPr id="0" name=""/>
        <dsp:cNvSpPr/>
      </dsp:nvSpPr>
      <dsp:spPr>
        <a:xfrm rot="18769081">
          <a:off x="5229958" y="1575222"/>
          <a:ext cx="5061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769081">
        <a:off x="5229958" y="1575222"/>
        <a:ext cx="50611" cy="516288"/>
      </dsp:txXfrm>
    </dsp:sp>
    <dsp:sp modelId="{73BC26A8-8D0F-45E6-9E3B-37EADD227262}">
      <dsp:nvSpPr>
        <dsp:cNvPr id="0" name=""/>
        <dsp:cNvSpPr/>
      </dsp:nvSpPr>
      <dsp:spPr>
        <a:xfrm>
          <a:off x="5069801" y="612741"/>
          <a:ext cx="1366646" cy="136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069801" y="612741"/>
        <a:ext cx="1366646" cy="1366646"/>
      </dsp:txXfrm>
    </dsp:sp>
    <dsp:sp modelId="{06F93DE9-E67A-4CE1-BC6B-5C458B1137B0}">
      <dsp:nvSpPr>
        <dsp:cNvPr id="0" name=""/>
        <dsp:cNvSpPr/>
      </dsp:nvSpPr>
      <dsp:spPr>
        <a:xfrm rot="10436472">
          <a:off x="5590812" y="2412740"/>
          <a:ext cx="49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436472">
        <a:off x="5590812" y="2412740"/>
        <a:ext cx="49222" cy="516288"/>
      </dsp:txXfrm>
    </dsp:sp>
    <dsp:sp modelId="{D8B200F5-4D07-49B2-A587-C2FE6CEC49F8}">
      <dsp:nvSpPr>
        <dsp:cNvPr id="0" name=""/>
        <dsp:cNvSpPr/>
      </dsp:nvSpPr>
      <dsp:spPr>
        <a:xfrm>
          <a:off x="5564044" y="1920485"/>
          <a:ext cx="1366646" cy="13666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564044" y="1920485"/>
        <a:ext cx="1366646" cy="1366646"/>
      </dsp:txXfrm>
    </dsp:sp>
    <dsp:sp modelId="{C481485E-E38C-4518-A609-8D1D62CF917B}">
      <dsp:nvSpPr>
        <dsp:cNvPr id="0" name=""/>
        <dsp:cNvSpPr/>
      </dsp:nvSpPr>
      <dsp:spPr>
        <a:xfrm rot="1913411">
          <a:off x="5467814" y="3253877"/>
          <a:ext cx="4873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913411">
        <a:off x="5467814" y="3253877"/>
        <a:ext cx="48739" cy="516288"/>
      </dsp:txXfrm>
    </dsp:sp>
    <dsp:sp modelId="{0A6C1809-69AA-4BA6-8257-5A11C3557B45}">
      <dsp:nvSpPr>
        <dsp:cNvPr id="0" name=""/>
        <dsp:cNvSpPr/>
      </dsp:nvSpPr>
      <dsp:spPr>
        <a:xfrm>
          <a:off x="5429255" y="3214712"/>
          <a:ext cx="1366646" cy="13666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429255" y="3214712"/>
        <a:ext cx="1366646" cy="1366646"/>
      </dsp:txXfrm>
    </dsp:sp>
    <dsp:sp modelId="{FA950D33-9BD9-4D37-A533-789F5554AFB5}">
      <dsp:nvSpPr>
        <dsp:cNvPr id="0" name=""/>
        <dsp:cNvSpPr/>
      </dsp:nvSpPr>
      <dsp:spPr>
        <a:xfrm rot="15158321">
          <a:off x="4680971" y="3689188"/>
          <a:ext cx="63140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5158321">
        <a:off x="4680971" y="3689188"/>
        <a:ext cx="63140" cy="516288"/>
      </dsp:txXfrm>
    </dsp:sp>
    <dsp:sp modelId="{EB1C3899-7B42-47CD-912B-DD035472498D}">
      <dsp:nvSpPr>
        <dsp:cNvPr id="0" name=""/>
        <dsp:cNvSpPr/>
      </dsp:nvSpPr>
      <dsp:spPr>
        <a:xfrm>
          <a:off x="4214811" y="3857643"/>
          <a:ext cx="1366646" cy="1366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214811" y="3857643"/>
        <a:ext cx="1366646" cy="1366646"/>
      </dsp:txXfrm>
    </dsp:sp>
    <dsp:sp modelId="{DF27FC25-052B-426A-9E06-117E992234F6}">
      <dsp:nvSpPr>
        <dsp:cNvPr id="0" name=""/>
        <dsp:cNvSpPr/>
      </dsp:nvSpPr>
      <dsp:spPr>
        <a:xfrm rot="11709519">
          <a:off x="3011530" y="2190365"/>
          <a:ext cx="5848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1709519">
        <a:off x="3011530" y="2190365"/>
        <a:ext cx="58489" cy="516288"/>
      </dsp:txXfrm>
    </dsp:sp>
    <dsp:sp modelId="{EDA34655-9131-4731-957F-5382F53A0660}">
      <dsp:nvSpPr>
        <dsp:cNvPr id="0" name=""/>
        <dsp:cNvSpPr/>
      </dsp:nvSpPr>
      <dsp:spPr>
        <a:xfrm>
          <a:off x="1643047" y="1571641"/>
          <a:ext cx="1366646" cy="13666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643047" y="1571641"/>
        <a:ext cx="1366646" cy="1366646"/>
      </dsp:txXfrm>
    </dsp:sp>
    <dsp:sp modelId="{553B84E4-4A31-43DB-B3BF-8E8EF2B79F2D}">
      <dsp:nvSpPr>
        <dsp:cNvPr id="0" name=""/>
        <dsp:cNvSpPr/>
      </dsp:nvSpPr>
      <dsp:spPr>
        <a:xfrm rot="3119782">
          <a:off x="3572250" y="1549839"/>
          <a:ext cx="853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3119782">
        <a:off x="3572250" y="1549839"/>
        <a:ext cx="8533" cy="516288"/>
      </dsp:txXfrm>
    </dsp:sp>
    <dsp:sp modelId="{E0AC84DD-2093-416F-85DE-E547FE520660}">
      <dsp:nvSpPr>
        <dsp:cNvPr id="0" name=""/>
        <dsp:cNvSpPr/>
      </dsp:nvSpPr>
      <dsp:spPr>
        <a:xfrm>
          <a:off x="2477569" y="592754"/>
          <a:ext cx="1366646" cy="136664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477569" y="592754"/>
        <a:ext cx="1366646" cy="136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2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5.jpeg"/><Relationship Id="rId10" Type="http://schemas.openxmlformats.org/officeDocument/2006/relationships/image" Target="../media/image71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0.jpeg"/><Relationship Id="rId1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795984"/>
          </a:xfrm>
          <a:solidFill>
            <a:srgbClr val="0033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ПРОЕКТ БЮДЖЕТА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 МУНИЦИПАЛЬНОГО ОБРАЗОВАНИЯ «ПЕРВОАВГУСТОВСКИЙ СЕЛЬСОВЕТ» 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ДМИТРИЕВСКОГО РАЙОНА КУРСКОЙ ОБЛАСТИ НА 2020 ГОД И ПЛАНОВЫЙ ПЕРИОД 2021-2022 ГОДОВ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250825" y="1628775"/>
            <a:ext cx="5905500" cy="434975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«Первоавгустовский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158591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«Первоавгустовский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«Первоавгустовский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7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8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blipFill>
            <a:blip r:embed="rId10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blipFill>
            <a:blip r:embed="rId11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381000" y="1857364"/>
            <a:ext cx="4041648" cy="714380"/>
          </a:xfrm>
          <a:solidFill>
            <a:srgbClr val="00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4721225" y="2143116"/>
            <a:ext cx="4041775" cy="1000132"/>
          </a:xfr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2"/>
          </p:nvPr>
        </p:nvSpPr>
        <p:spPr>
          <a:xfrm>
            <a:off x="457200" y="2786058"/>
            <a:ext cx="4043362" cy="378621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718304" y="3357561"/>
            <a:ext cx="4041775" cy="323715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786842" cy="900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«Первоавгустовский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/>
        </p:nvGraphicFramePr>
        <p:xfrm>
          <a:off x="285720" y="1785926"/>
          <a:ext cx="7827962" cy="4506377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920750"/>
                <a:gridCol w="920750"/>
                <a:gridCol w="920750"/>
                <a:gridCol w="960437"/>
              </a:tblGrid>
              <a:tr h="23017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51866,0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79326,2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87911,5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96806,2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111,1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rgbClr val="FF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«Первоавгустовский сельсовет» Дмитриевского района Курской области на 2020-2022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193674" y="2437658"/>
          <a:ext cx="8878920" cy="42645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4707,2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4724,4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3648,0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3655,9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5272,0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4707,2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4724,4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43"/>
            <a:ext cx="8572528" cy="128589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92882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0892" y="3000372"/>
            <a:ext cx="192882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2928934"/>
            <a:ext cx="2214578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7859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1624,0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1051,30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1212,9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8001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«Первоавгустовский сельсовет» Дмитриевского района Курской области в 2020-2022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2020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2021 и 2022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45420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2020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2022г.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3648,0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3655,9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3671,2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240,8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744,6</a:t>
                      </a:r>
                    </a:p>
                  </a:txBody>
                  <a:tcPr marT="45714" marB="45714" anchor="b" horzOverflow="overflow"/>
                </a:tc>
              </a:tr>
              <a:tr h="4378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2583,6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1051,3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1053,2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4707,2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4724,40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  <a:solidFill>
            <a:srgbClr val="FFFF00"/>
          </a:solidFill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Первоавгустовского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«Первоавгустовский сельсовет» Дмитриевского района Курской области на 2020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2021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«Первоавгустовский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Первоавгустовском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«Первоавгустовский сельсовет» Дмитриевского района Курской области на 2020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5272,0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4707,2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4724,4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22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5272,0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2928926" y="5429264"/>
            <a:ext cx="2441580" cy="28575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4707,2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4724,4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020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500034" y="1214422"/>
          <a:ext cx="8643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Овал 10"/>
          <p:cNvSpPr/>
          <p:nvPr/>
        </p:nvSpPr>
        <p:spPr>
          <a:xfrm>
            <a:off x="3428992" y="1142984"/>
            <a:ext cx="3357586" cy="1000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Формирование современной городской среды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4714876" y="2357430"/>
            <a:ext cx="500066" cy="857256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4549140" y="3393281"/>
            <a:ext cx="45719" cy="71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21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«Первоавгустовский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85662"/>
            <a:ext cx="2006579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300,00</a:t>
            </a: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2018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 </a:t>
            </a:r>
            <a:r>
              <a:rPr lang="ru-RU" sz="1000" b="1" dirty="0" smtClean="0">
                <a:cs typeface="Times New Roman" pitchFamily="18" charset="0"/>
              </a:rPr>
              <a:t>15,0 </a:t>
            </a:r>
            <a:r>
              <a:rPr lang="ru-RU" sz="1000" b="1" dirty="0" smtClean="0">
                <a:cs typeface="Times New Roman" pitchFamily="18" charset="0"/>
              </a:rPr>
              <a:t>тыс.руб.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15,0 </a:t>
            </a:r>
            <a:r>
              <a:rPr lang="ru-RU" sz="1000" b="1" dirty="0"/>
              <a:t>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6286520"/>
            <a:ext cx="2016224" cy="405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0800  Культура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1529,8</a:t>
            </a: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  <a:endParaRPr lang="ru-RU" sz="1000" b="1" dirty="0">
              <a:solidFill>
                <a:srgbClr val="F28660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0300  Национальная безопасность и правоохранительная деятельность</a:t>
            </a:r>
          </a:p>
          <a:p>
            <a:pPr>
              <a:defRPr/>
            </a:pPr>
            <a:r>
              <a:rPr lang="ru-RU" sz="1000" b="1" dirty="0"/>
              <a:t> </a:t>
            </a:r>
            <a:r>
              <a:rPr lang="ru-RU" sz="1000" b="1" dirty="0" smtClean="0"/>
              <a:t>7,0тыс</a:t>
            </a:r>
            <a:r>
              <a:rPr lang="ru-RU" sz="10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1428736"/>
            <a:ext cx="2125171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23</a:t>
            </a:r>
            <a:r>
              <a:rPr lang="ru-RU" sz="1000" b="1" dirty="0" smtClean="0"/>
              <a:t>,6 </a:t>
            </a:r>
            <a:r>
              <a:rPr lang="ru-RU" sz="1000" b="1" dirty="0"/>
              <a:t>тыс. 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4" y="564357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86446" y="500063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80,8</a:t>
            </a:r>
            <a:r>
              <a:rPr lang="ru-RU" sz="1000" b="1" dirty="0" smtClean="0"/>
              <a:t> </a:t>
            </a: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42844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Общегосударственные вопросы </a:t>
            </a:r>
            <a:r>
              <a:rPr lang="ru-RU" sz="1000" b="1" dirty="0" smtClean="0"/>
              <a:t>2599,8</a:t>
            </a: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Первоавгустовского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5272,0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5720" y="5429264"/>
            <a:ext cx="2428444" cy="46133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701,0</a:t>
            </a:r>
            <a:r>
              <a:rPr lang="ru-RU" sz="1000" b="1" dirty="0" smtClean="0"/>
              <a:t>тыс</a:t>
            </a:r>
            <a:r>
              <a:rPr lang="ru-RU" sz="1000" b="1" dirty="0"/>
              <a:t>. руб.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Первоавгустовского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307510, Курская область, Дмитриевский район, п.Первоавгустовский, ул.Комсомольская, 38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9-93-67,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possoviet@mail.ru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rgbClr val="696CEF"/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solidFill>
              <a:srgbClr val="EEACEC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>
                <a:buFont typeface="Arial" pitchFamily="34" charset="0"/>
                <a:buChar char="•"/>
              </a:pP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Первоавгустовского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solidFill>
              <a:srgbClr val="696CEF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  <a:solidFill>
            <a:srgbClr val="EEACEC"/>
          </a:solidFill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rgbClr val="CF130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и 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4F4F4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3108</TotalTime>
  <Pages>0</Pages>
  <Words>2065</Words>
  <Characters>0</Characters>
  <Application>Microsoft Office PowerPoint</Application>
  <DocSecurity>0</DocSecurity>
  <PresentationFormat>Экран (4:3)</PresentationFormat>
  <Lines>0</Lines>
  <Paragraphs>397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   ПРОЕКТ БЮДЖЕТА      ДЛЯ ГРАЖДАН МУНИЦИПАЛЬНОГО ОБРАЗОВАНИЯ «ПЕРВОАВГУСТОВСКИЙ СЕЛЬСОВЕТ»  ДМИТРИЕВСКОГО РАЙОНА КУРСКОЙ ОБЛАСТИ НА 2020 ГОД И ПЛАНОВЫЙ ПЕРИОД 2021-2022 ГОДОВ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Основные характеристики бюджета муниципального образования «Первоавгустовский сельсовет» Дмитриевского района Курской области на 2020-2022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«Первоавгустовский сельсовет» Дмитриевского района Курской области в 2020-2022 гг.</vt:lpstr>
      <vt:lpstr>Слайд 19</vt:lpstr>
      <vt:lpstr>Структура собственных доходов бюджета муниципального образования «Первоавгустовский сельсовет» Дмитриевского района Курской области на 2020 год</vt:lpstr>
      <vt:lpstr>Слайд 21</vt:lpstr>
      <vt:lpstr>Слайд 22</vt:lpstr>
      <vt:lpstr>Слайд 23</vt:lpstr>
      <vt:lpstr>Распределение средств бюджета муниципального образования «Первоавгустовский сельсовет» Дмитриевского района Курской области  между программными и не программными расходами</vt:lpstr>
      <vt:lpstr>Слайд 25</vt:lpstr>
      <vt:lpstr>Слайд 26</vt:lpstr>
      <vt:lpstr>Слайд 27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Admin</cp:lastModifiedBy>
  <cp:revision>891</cp:revision>
  <cp:lastPrinted>2014-12-18T07:16:52Z</cp:lastPrinted>
  <dcterms:created xsi:type="dcterms:W3CDTF">2013-11-12T07:49:12Z</dcterms:created>
  <dcterms:modified xsi:type="dcterms:W3CDTF">2019-11-29T07:14:51Z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