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08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A5EBF5"/>
    <a:srgbClr val="FFCC99"/>
    <a:srgbClr val="FF9966"/>
    <a:srgbClr val="FFFF66"/>
    <a:srgbClr val="FF00FF"/>
    <a:srgbClr val="FF3300"/>
    <a:srgbClr val="00FF00"/>
    <a:srgbClr val="0000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38E-2"/>
          <c:y val="1.7359857311997001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11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165.5</c:v>
                </c:pt>
                <c:pt idx="1">
                  <c:v>15.4</c:v>
                </c:pt>
                <c:pt idx="2">
                  <c:v>97.8</c:v>
                </c:pt>
                <c:pt idx="3">
                  <c:v>676.9</c:v>
                </c:pt>
                <c:pt idx="4">
                  <c:v>1562.3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6876"/>
          <c:h val="0.96868937861508153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2445598814037124"/>
                  <c:y val="3.2665920481373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39,4%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8712695635267821"/>
                  <c:y val="-2.820976813199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</a:t>
                    </a:r>
                    <a:r>
                      <a:rPr lang="ru-RU" dirty="0" smtClean="0"/>
                      <a:t>60,6%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1439</c:v>
                </c:pt>
                <c:pt idx="1">
                  <c:v>2212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7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EEACEC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33CC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B5925290-D251-4A2F-9D22-059436597240}">
      <dgm:prSet custT="1"/>
      <dgm:spPr>
        <a:gradFill rotWithShape="0">
          <a:gsLst>
            <a:gs pos="0">
              <a:srgbClr val="660033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Социальное развитие села</a:t>
          </a:r>
          <a:endParaRPr lang="ru-RU" sz="1800" dirty="0"/>
        </a:p>
      </dgm:t>
    </dgm:pt>
    <dgm:pt modelId="{D965A712-878D-4DB4-AF4E-9F168FEBCE8A}" type="parTrans" cxnId="{64089C3D-EEFD-423B-94B9-1BAEC94F40A9}">
      <dgm:prSet/>
      <dgm:spPr/>
      <dgm:t>
        <a:bodyPr/>
        <a:lstStyle/>
        <a:p>
          <a:endParaRPr lang="ru-RU"/>
        </a:p>
      </dgm:t>
    </dgm:pt>
    <dgm:pt modelId="{8F7042DD-AB61-435F-82C1-F4B582EC6291}" type="sibTrans" cxnId="{64089C3D-EEFD-423B-94B9-1BAEC94F40A9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8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8" custScaleX="208638" custScaleY="138310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8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8" custScaleX="165732" custScaleY="69742" custRadScaleRad="161795" custRadScaleInc="8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8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8" custScaleX="214487" custScaleY="113459" custRadScaleRad="129001" custRadScaleInc="163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8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8" custScaleX="203662" custScaleY="149684" custRadScaleRad="88909" custRadScaleInc="26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8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8" custScaleX="159184" custScaleY="63827" custRadScaleRad="177470" custRadScaleInc="27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8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8" custScaleX="239222" custScaleY="56142" custRadScaleRad="139142" custRadScaleInc="764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8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8" custScaleX="170216" custScaleY="51949" custRadScaleRad="157560" custRadScaleInc="-2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D85A-5F57-4A15-AF06-21A9D10E42F0}" type="pres">
      <dgm:prSet presAssocID="{D965A712-878D-4DB4-AF4E-9F168FEBCE8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B7E30BEE-0495-4789-B217-45129043B084}" type="pres">
      <dgm:prSet presAssocID="{D965A712-878D-4DB4-AF4E-9F168FEBCE8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3E05188-640A-4777-B121-1AF8429AD87C}" type="pres">
      <dgm:prSet presAssocID="{B5925290-D251-4A2F-9D22-059436597240}" presName="node" presStyleLbl="node1" presStyleIdx="7" presStyleCnt="8" custScaleX="237750" custRadScaleRad="142936" custRadScaleInc="-8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5DDD68CE-B85E-445F-B77D-A8A3942C2BEA}" type="presOf" srcId="{D965A712-878D-4DB4-AF4E-9F168FEBCE8A}" destId="{5ED2D85A-5F57-4A15-AF06-21A9D10E42F0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64089C3D-EEFD-423B-94B9-1BAEC94F40A9}" srcId="{E18D3CCA-1090-4512-9176-C77DE2D7B329}" destId="{B5925290-D251-4A2F-9D22-059436597240}" srcOrd="7" destOrd="0" parTransId="{D965A712-878D-4DB4-AF4E-9F168FEBCE8A}" sibTransId="{8F7042DD-AB61-435F-82C1-F4B582EC6291}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F7597546-4804-484B-80AC-932F1B70D285}" type="presOf" srcId="{D965A712-878D-4DB4-AF4E-9F168FEBCE8A}" destId="{B7E30BEE-0495-4789-B217-45129043B084}" srcOrd="1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FAAE17F5-94A7-41B8-9E5B-24E2A6B8B909}" type="presOf" srcId="{B5925290-D251-4A2F-9D22-059436597240}" destId="{63E05188-640A-4777-B121-1AF8429AD87C}" srcOrd="0" destOrd="0" presId="urn:microsoft.com/office/officeart/2005/8/layout/radial5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  <dgm:cxn modelId="{484E984F-F4BF-4789-93D9-D47155A49DA3}" type="presParOf" srcId="{2E6D5E7C-1AC5-4EE7-B111-7157E00881F4}" destId="{5ED2D85A-5F57-4A15-AF06-21A9D10E42F0}" srcOrd="15" destOrd="0" presId="urn:microsoft.com/office/officeart/2005/8/layout/radial5"/>
    <dgm:cxn modelId="{74958519-E109-4388-930D-0DAAE87845AD}" type="presParOf" srcId="{5ED2D85A-5F57-4A15-AF06-21A9D10E42F0}" destId="{B7E30BEE-0495-4789-B217-45129043B084}" srcOrd="0" destOrd="0" presId="urn:microsoft.com/office/officeart/2005/8/layout/radial5"/>
    <dgm:cxn modelId="{D1536329-D2B4-4319-B6AB-EA59D166AA6A}" type="presParOf" srcId="{2E6D5E7C-1AC5-4EE7-B111-7157E00881F4}" destId="{63E05188-640A-4777-B121-1AF8429AD87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91568" custRadScaleInc="-1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2283598" y="2079316"/>
          <a:ext cx="3159592" cy="1165223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7E5A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7 муниципальных программ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283598" y="2079316"/>
        <a:ext cx="3159592" cy="1165223"/>
      </dsp:txXfrm>
    </dsp:sp>
    <dsp:sp modelId="{3D11E438-E0BB-43EA-B78B-1C4786C85A48}">
      <dsp:nvSpPr>
        <dsp:cNvPr id="0" name=""/>
        <dsp:cNvSpPr/>
      </dsp:nvSpPr>
      <dsp:spPr>
        <a:xfrm rot="294571">
          <a:off x="5460226" y="2487368"/>
          <a:ext cx="243809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EEACE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94571">
        <a:off x="5460226" y="2487368"/>
        <a:ext cx="243809" cy="462449"/>
      </dsp:txXfrm>
    </dsp:sp>
    <dsp:sp modelId="{4E641574-2381-4202-889E-7C899ED02429}">
      <dsp:nvSpPr>
        <dsp:cNvPr id="0" name=""/>
        <dsp:cNvSpPr/>
      </dsp:nvSpPr>
      <dsp:spPr>
        <a:xfrm>
          <a:off x="5659403" y="2079345"/>
          <a:ext cx="2554003" cy="1693096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9403" y="2079345"/>
        <a:ext cx="2554003" cy="1693096"/>
      </dsp:txXfrm>
    </dsp:sp>
    <dsp:sp modelId="{2B9F2A84-A6D5-4F1F-A287-6E95EC31AFB8}">
      <dsp:nvSpPr>
        <dsp:cNvPr id="0" name=""/>
        <dsp:cNvSpPr/>
      </dsp:nvSpPr>
      <dsp:spPr>
        <a:xfrm rot="20367174">
          <a:off x="5196845" y="1692379"/>
          <a:ext cx="808961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0367174">
        <a:off x="5196845" y="1692379"/>
        <a:ext cx="808961" cy="462449"/>
      </dsp:txXfrm>
    </dsp:sp>
    <dsp:sp modelId="{D68C2FE8-0985-4349-93B3-6A203C890488}">
      <dsp:nvSpPr>
        <dsp:cNvPr id="0" name=""/>
        <dsp:cNvSpPr/>
      </dsp:nvSpPr>
      <dsp:spPr>
        <a:xfrm>
          <a:off x="6143711" y="1000133"/>
          <a:ext cx="2028777" cy="853733"/>
        </a:xfrm>
        <a:prstGeom prst="ellipse">
          <a:avLst/>
        </a:prstGeom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3711" y="1000133"/>
        <a:ext cx="2028777" cy="853733"/>
      </dsp:txXfrm>
    </dsp:sp>
    <dsp:sp modelId="{8F4CD88E-EC24-49AF-9518-B95A4E0238D0}">
      <dsp:nvSpPr>
        <dsp:cNvPr id="0" name=""/>
        <dsp:cNvSpPr/>
      </dsp:nvSpPr>
      <dsp:spPr>
        <a:xfrm rot="2268142">
          <a:off x="4623735" y="3428271"/>
          <a:ext cx="683306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268142">
        <a:off x="4623735" y="3428271"/>
        <a:ext cx="683306" cy="462449"/>
      </dsp:txXfrm>
    </dsp:sp>
    <dsp:sp modelId="{1CC5EB73-BE0F-496E-A7E5-A6926ADBB25F}">
      <dsp:nvSpPr>
        <dsp:cNvPr id="0" name=""/>
        <dsp:cNvSpPr/>
      </dsp:nvSpPr>
      <dsp:spPr>
        <a:xfrm>
          <a:off x="4987168" y="3857648"/>
          <a:ext cx="2625603" cy="1388887"/>
        </a:xfrm>
        <a:prstGeom prst="ellipse">
          <a:avLst/>
        </a:prstGeom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7168" y="3857648"/>
        <a:ext cx="2625603" cy="1388887"/>
      </dsp:txXfrm>
    </dsp:sp>
    <dsp:sp modelId="{93E0B221-82FB-4241-9408-FD2118B9731E}">
      <dsp:nvSpPr>
        <dsp:cNvPr id="0" name=""/>
        <dsp:cNvSpPr/>
      </dsp:nvSpPr>
      <dsp:spPr>
        <a:xfrm rot="5772639">
          <a:off x="3686420" y="3185411"/>
          <a:ext cx="189688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772639">
        <a:off x="3686420" y="3185411"/>
        <a:ext cx="189688" cy="462449"/>
      </dsp:txXfrm>
    </dsp:sp>
    <dsp:sp modelId="{01EB981D-B48E-4A72-B258-ED207A1AC52F}">
      <dsp:nvSpPr>
        <dsp:cNvPr id="0" name=""/>
        <dsp:cNvSpPr/>
      </dsp:nvSpPr>
      <dsp:spPr>
        <a:xfrm>
          <a:off x="2415397" y="3596958"/>
          <a:ext cx="2493091" cy="1832329"/>
        </a:xfrm>
        <a:prstGeom prst="ellipse">
          <a:avLst/>
        </a:prstGeom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397" y="3596958"/>
        <a:ext cx="2493091" cy="1832329"/>
      </dsp:txXfrm>
    </dsp:sp>
    <dsp:sp modelId="{20A958FD-4DC2-44E2-B284-DA9C8A40D260}">
      <dsp:nvSpPr>
        <dsp:cNvPr id="0" name=""/>
        <dsp:cNvSpPr/>
      </dsp:nvSpPr>
      <dsp:spPr>
        <a:xfrm rot="8706349">
          <a:off x="1773658" y="3583691"/>
          <a:ext cx="1075901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8706349">
        <a:off x="1773658" y="3583691"/>
        <a:ext cx="1075901" cy="462449"/>
      </dsp:txXfrm>
    </dsp:sp>
    <dsp:sp modelId="{CD872B7B-5351-4756-BBC9-E585057D1726}">
      <dsp:nvSpPr>
        <dsp:cNvPr id="0" name=""/>
        <dsp:cNvSpPr/>
      </dsp:nvSpPr>
      <dsp:spPr>
        <a:xfrm>
          <a:off x="0" y="4286282"/>
          <a:ext cx="1948621" cy="781326"/>
        </a:xfrm>
        <a:prstGeom prst="ellipse">
          <a:avLst/>
        </a:prstGeom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86282"/>
        <a:ext cx="1948621" cy="781326"/>
      </dsp:txXfrm>
    </dsp:sp>
    <dsp:sp modelId="{DAE7843E-9D3A-4514-87F5-6867A275FF05}">
      <dsp:nvSpPr>
        <dsp:cNvPr id="0" name=""/>
        <dsp:cNvSpPr/>
      </dsp:nvSpPr>
      <dsp:spPr>
        <a:xfrm rot="18897840">
          <a:off x="4763682" y="1348306"/>
          <a:ext cx="862378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897840">
        <a:off x="4763682" y="1348306"/>
        <a:ext cx="862378" cy="462449"/>
      </dsp:txXfrm>
    </dsp:sp>
    <dsp:sp modelId="{321BA744-F3C4-41F7-9683-8BD5BEE8A8C3}">
      <dsp:nvSpPr>
        <dsp:cNvPr id="0" name=""/>
        <dsp:cNvSpPr/>
      </dsp:nvSpPr>
      <dsp:spPr>
        <a:xfrm>
          <a:off x="4429188" y="285760"/>
          <a:ext cx="2928392" cy="687252"/>
        </a:xfrm>
        <a:prstGeom prst="ellipse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9188" y="285760"/>
        <a:ext cx="2928392" cy="687252"/>
      </dsp:txXfrm>
    </dsp:sp>
    <dsp:sp modelId="{65BD8176-6FE6-42F5-B340-C216094EA847}">
      <dsp:nvSpPr>
        <dsp:cNvPr id="0" name=""/>
        <dsp:cNvSpPr/>
      </dsp:nvSpPr>
      <dsp:spPr>
        <a:xfrm rot="10097216">
          <a:off x="2076839" y="2729114"/>
          <a:ext cx="315385" cy="4624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097216">
        <a:off x="2076839" y="2729114"/>
        <a:ext cx="315385" cy="462449"/>
      </dsp:txXfrm>
    </dsp:sp>
    <dsp:sp modelId="{662B5C49-BB0E-464C-B8FC-2D2CA3B8956E}">
      <dsp:nvSpPr>
        <dsp:cNvPr id="0" name=""/>
        <dsp:cNvSpPr/>
      </dsp:nvSpPr>
      <dsp:spPr>
        <a:xfrm>
          <a:off x="0" y="2928954"/>
          <a:ext cx="2083668" cy="635924"/>
        </a:xfrm>
        <a:prstGeom prst="ellipse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28954"/>
        <a:ext cx="2083668" cy="635924"/>
      </dsp:txXfrm>
    </dsp:sp>
    <dsp:sp modelId="{5ED2D85A-5F57-4A15-AF06-21A9D10E42F0}">
      <dsp:nvSpPr>
        <dsp:cNvPr id="0" name=""/>
        <dsp:cNvSpPr/>
      </dsp:nvSpPr>
      <dsp:spPr>
        <a:xfrm rot="12126534">
          <a:off x="2570511" y="1940299"/>
          <a:ext cx="171400" cy="4624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2126534">
        <a:off x="2570511" y="1940299"/>
        <a:ext cx="171400" cy="462449"/>
      </dsp:txXfrm>
    </dsp:sp>
    <dsp:sp modelId="{63E05188-640A-4777-B121-1AF8429AD87C}">
      <dsp:nvSpPr>
        <dsp:cNvPr id="0" name=""/>
        <dsp:cNvSpPr/>
      </dsp:nvSpPr>
      <dsp:spPr>
        <a:xfrm>
          <a:off x="24" y="1071564"/>
          <a:ext cx="2910373" cy="1224131"/>
        </a:xfrm>
        <a:prstGeom prst="ellipse">
          <a:avLst/>
        </a:prstGeom>
        <a:gradFill rotWithShape="0">
          <a:gsLst>
            <a:gs pos="0">
              <a:srgbClr val="660033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 развитие села</a:t>
          </a:r>
          <a:endParaRPr lang="ru-RU" sz="1800" kern="1200" dirty="0"/>
        </a:p>
      </dsp:txBody>
      <dsp:txXfrm>
        <a:off x="24" y="1071564"/>
        <a:ext cx="2910373" cy="12241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158321">
          <a:off x="4680971" y="3689188"/>
          <a:ext cx="63140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5158321">
        <a:off x="4680971" y="3689188"/>
        <a:ext cx="63140" cy="516288"/>
      </dsp:txXfrm>
    </dsp:sp>
    <dsp:sp modelId="{EB1C3899-7B42-47CD-912B-DD035472498D}">
      <dsp:nvSpPr>
        <dsp:cNvPr id="0" name=""/>
        <dsp:cNvSpPr/>
      </dsp:nvSpPr>
      <dsp:spPr>
        <a:xfrm>
          <a:off x="4214811" y="3857643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4214811" y="3857643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5.jpeg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0.jpeg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643182"/>
            <a:ext cx="8715468" cy="400052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3000" b="1" dirty="0" smtClean="0">
                <a:solidFill>
                  <a:srgbClr val="002060"/>
                </a:solidFill>
              </a:rPr>
              <a:t>(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Первоавгустовского сельсовета Дмитриевского района Курской области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от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17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декабря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2018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года №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147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«О бюджете муниципального образования «Первоавгустовский сельсовет» Дмитриевского района Курской области 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2019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2020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2021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годов»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57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51866,0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53681,0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55398,0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57116,0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2019-2021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3197,8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2523,8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3197,8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63"/>
            <a:ext cx="8572500" cy="128587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3000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1132,7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2019-2021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2108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2523,8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2529,7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676,9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1562,4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632,4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3197,8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66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2019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2019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3650,7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3197,8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3162,1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3650</a:t>
            </a:r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3197,8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3162,1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71440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1785918" y="1142984"/>
            <a:ext cx="2786082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современной городской среды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000496" y="2357430"/>
            <a:ext cx="500066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49140" y="3393281"/>
            <a:ext cx="45719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5,0тыс</a:t>
            </a:r>
            <a:r>
              <a:rPr lang="ru-RU" sz="1000" b="1" dirty="0"/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2018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5,0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5,0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1107,2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7,0тыс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24,0 </a:t>
            </a:r>
            <a:r>
              <a:rPr lang="ru-RU" sz="1000" b="1" dirty="0"/>
              <a:t>тыс.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77,8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2272,7тыс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3650,7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147 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A5EBF5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13" y="16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и 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4F4F4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Pages>0</Pages>
  <Words>2073</Words>
  <Characters>0</Characters>
  <Application>Microsoft Office PowerPoint</Application>
  <DocSecurity>0</DocSecurity>
  <PresentationFormat>Экран (4:3)</PresentationFormat>
  <Lines>0</Lines>
  <Paragraphs>392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(В соответствии с решением Собрания депутатов Первоавгустовского сельсовета Дмитриевского района Курской области от 17 декабря 2018 года № 147 «О бюджете муниципального образования «Первоавгустовский сельсовет» Дмитриевского района Курской области на 2019 год и на плановый период 2020 и 2021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2019-2021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2019-2021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2019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891</cp:revision>
  <cp:lastPrinted>2014-12-18T07:16:52Z</cp:lastPrinted>
  <dcterms:created xsi:type="dcterms:W3CDTF">2013-11-12T07:49:12Z</dcterms:created>
  <dcterms:modified xsi:type="dcterms:W3CDTF">2018-12-20T11:58:36Z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