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73" r:id="rId8"/>
    <p:sldId id="268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420" autoAdjust="0"/>
  </p:normalViewPr>
  <p:slideViewPr>
    <p:cSldViewPr>
      <p:cViewPr>
        <p:scale>
          <a:sx n="84" d="100"/>
          <a:sy n="84" d="100"/>
        </p:scale>
        <p:origin x="-91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3156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5.xml"/><Relationship Id="rId1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1.5898714377832225E-2"/>
          <c:y val="0"/>
          <c:w val="0.6355840541243678"/>
          <c:h val="0.946423510452784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0070C0"/>
              </a:solidFill>
            </c:spPr>
          </c:dPt>
          <c:dPt>
            <c:idx val="1"/>
            <c:spPr>
              <a:solidFill>
                <a:srgbClr val="002060"/>
              </a:solidFill>
            </c:spPr>
          </c:dPt>
          <c:dPt>
            <c:idx val="3"/>
            <c:spPr>
              <a:solidFill>
                <a:srgbClr val="00B050"/>
              </a:solidFill>
            </c:spPr>
          </c:dPt>
          <c:dPt>
            <c:idx val="4"/>
            <c:spPr>
              <a:solidFill>
                <a:srgbClr val="FF0000"/>
              </a:solidFill>
            </c:spPr>
          </c:dPt>
          <c:dPt>
            <c:idx val="5"/>
            <c:spPr>
              <a:solidFill>
                <a:srgbClr val="FFFF00"/>
              </a:solidFill>
            </c:spPr>
          </c:dPt>
          <c:dPt>
            <c:idx val="6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cat>
            <c:strRef>
              <c:f>Лист1!$A$2:$A$8</c:f>
              <c:strCache>
                <c:ptCount val="7"/>
                <c:pt idx="0">
                  <c:v>Доходы от испол. имущества</c:v>
                </c:pt>
                <c:pt idx="1">
                  <c:v>Налоги на совокупный доход</c:v>
                </c:pt>
                <c:pt idx="3">
                  <c:v>НДФЛ</c:v>
                </c:pt>
                <c:pt idx="4">
                  <c:v>Земельный налог</c:v>
                </c:pt>
                <c:pt idx="6">
                  <c:v>Налог на имущество физ.лиц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61.8</c:v>
                </c:pt>
                <c:pt idx="1">
                  <c:v>0.9</c:v>
                </c:pt>
                <c:pt idx="3">
                  <c:v>6.3</c:v>
                </c:pt>
                <c:pt idx="4">
                  <c:v>27.2</c:v>
                </c:pt>
                <c:pt idx="6">
                  <c:v>3.8</c:v>
                </c:pt>
              </c:numCache>
            </c:numRef>
          </c:val>
        </c:ser>
      </c:pie3DChart>
    </c:plotArea>
    <c:legend>
      <c:legendPos val="r"/>
      <c:legendEntry>
        <c:idx val="2"/>
        <c:delete val="1"/>
      </c:legendEntry>
      <c:legendEntry>
        <c:idx val="5"/>
        <c:delete val="1"/>
      </c:legendEntry>
      <c:layout>
        <c:manualLayout>
          <c:xMode val="edge"/>
          <c:yMode val="edge"/>
          <c:x val="0.64969135802470335"/>
          <c:y val="1.8521664729296981E-3"/>
          <c:w val="0.35030864197531264"/>
          <c:h val="0.99814783352707726"/>
        </c:manualLayout>
      </c:layout>
      <c:txPr>
        <a:bodyPr/>
        <a:lstStyle/>
        <a:p>
          <a:pPr>
            <a:lnSpc>
              <a:spcPct val="100000"/>
            </a:lnSpc>
            <a:defRPr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60"/>
      <c:perspective val="30"/>
    </c:view3D>
    <c:plotArea>
      <c:layout>
        <c:manualLayout>
          <c:layoutTarget val="inner"/>
          <c:xMode val="edge"/>
          <c:yMode val="edge"/>
          <c:x val="2.1604938271604937E-2"/>
          <c:y val="0"/>
          <c:w val="0.61882716049382869"/>
          <c:h val="0.9414114513981366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spPr>
              <a:solidFill>
                <a:srgbClr val="FFFF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FF0000"/>
              </a:solidFill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6"/>
            <c:spPr>
              <a:solidFill>
                <a:srgbClr val="00B0F0"/>
              </a:solidFill>
            </c:spPr>
          </c:dPt>
          <c:dPt>
            <c:idx val="7"/>
            <c:spPr>
              <a:solidFill>
                <a:schemeClr val="accent1">
                  <a:lumMod val="75000"/>
                </a:schemeClr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61,4%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5.4460301837270339E-2"/>
                  <c:y val="1.54806714407037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0,</a:t>
                    </a:r>
                    <a:r>
                      <a:rPr lang="ru-RU" dirty="0" smtClean="0"/>
                      <a:t>3%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1.1469937785554583E-2"/>
                  <c:y val="-9.90452624846661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26,0%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0,8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4.2300719354525181E-2"/>
                  <c:y val="-2.20707298405275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7,5%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1,</a:t>
                    </a:r>
                    <a:r>
                      <a:rPr lang="ru-RU" dirty="0" smtClean="0"/>
                      <a:t>8%</a:t>
                    </a:r>
                    <a:endParaRPr lang="en-US" dirty="0"/>
                  </a:p>
                </c:rich>
              </c:tx>
              <c:showVal val="1"/>
            </c:dLbl>
            <c:dLbl>
              <c:idx val="6"/>
              <c:layout>
                <c:manualLayout>
                  <c:x val="1.7511482939632547E-2"/>
                  <c:y val="-2.337817293477463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1,9%</a:t>
                    </a:r>
                    <a:endParaRPr lang="en-US" dirty="0"/>
                  </a:p>
                </c:rich>
              </c:tx>
              <c:showVal val="1"/>
            </c:dLbl>
            <c:dLbl>
              <c:idx val="7"/>
              <c:layout>
                <c:manualLayout>
                  <c:x val="3.8772601341498979E-2"/>
                  <c:y val="3.521037566708960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0,3%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 </c:v>
                </c:pt>
                <c:pt idx="1">
                  <c:v>Образование </c:v>
                </c:pt>
                <c:pt idx="2">
                  <c:v>Культура, кинематография</c:v>
                </c:pt>
                <c:pt idx="3">
                  <c:v>Социальная политика </c:v>
                </c:pt>
                <c:pt idx="4">
                  <c:v>ЖКХ</c:v>
                </c:pt>
                <c:pt idx="5">
                  <c:v>мобилизационная и вневойсковая подготовка</c:v>
                </c:pt>
                <c:pt idx="6">
                  <c:v>национальная экономика</c:v>
                </c:pt>
                <c:pt idx="7">
                  <c:v>физическая культура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61.4</c:v>
                </c:pt>
                <c:pt idx="1">
                  <c:v>0.3</c:v>
                </c:pt>
                <c:pt idx="2">
                  <c:v>26</c:v>
                </c:pt>
                <c:pt idx="3">
                  <c:v>0.8</c:v>
                </c:pt>
                <c:pt idx="4">
                  <c:v>7.5</c:v>
                </c:pt>
                <c:pt idx="5">
                  <c:v>1.8</c:v>
                </c:pt>
                <c:pt idx="6">
                  <c:v>1.9</c:v>
                </c:pt>
                <c:pt idx="7">
                  <c:v>0.3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500" baseline="0"/>
            </a:pPr>
            <a:endParaRPr lang="ru-RU"/>
          </a:p>
        </c:txPr>
      </c:legendEntry>
      <c:layout>
        <c:manualLayout>
          <c:xMode val="edge"/>
          <c:yMode val="edge"/>
          <c:x val="0.65277777777778079"/>
          <c:y val="0"/>
          <c:w val="0.34722222222222232"/>
          <c:h val="1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1.13806E-7</cdr:x>
      <cdr:y>0.41096</cdr:y>
    </cdr:from>
    <cdr:to>
      <cdr:x>0.27643</cdr:x>
      <cdr:y>0.54794</cdr:y>
    </cdr:to>
    <cdr:sp macro="" textlink="">
      <cdr:nvSpPr>
        <cdr:cNvPr id="3" name="Прямая соединительная линия 2"/>
        <cdr:cNvSpPr/>
      </cdr:nvSpPr>
      <cdr:spPr>
        <a:xfrm xmlns:a="http://schemas.openxmlformats.org/drawingml/2006/main" flipV="1">
          <a:off x="1" y="2143139"/>
          <a:ext cx="2428924" cy="71437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0.27428</cdr:x>
      <cdr:y>0.38998</cdr:y>
    </cdr:from>
    <cdr:to>
      <cdr:x>0.40064</cdr:x>
      <cdr:y>0.44541</cdr:y>
    </cdr:to>
    <cdr:sp macro="" textlink="">
      <cdr:nvSpPr>
        <cdr:cNvPr id="4" name="TextBox 3"/>
        <cdr:cNvSpPr txBox="1"/>
      </cdr:nvSpPr>
      <cdr:spPr>
        <a:xfrm xmlns:a="http://schemas.openxmlformats.org/drawingml/2006/main" rot="20570962">
          <a:off x="2410030" y="2033745"/>
          <a:ext cx="1110366" cy="289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0,9%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0.26016</cdr:x>
      <cdr:y>0.52055</cdr:y>
    </cdr:from>
    <cdr:to>
      <cdr:x>0.47154</cdr:x>
      <cdr:y>0.63014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86016" y="2714644"/>
          <a:ext cx="1857388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0.43836</cdr:y>
    </cdr:from>
    <cdr:to>
      <cdr:x>0.13008</cdr:x>
      <cdr:y>0.47945</cdr:y>
    </cdr:to>
    <cdr:sp macro="" textlink="">
      <cdr:nvSpPr>
        <cdr:cNvPr id="7" name="Прямая соединительная линия 6"/>
        <cdr:cNvSpPr/>
      </cdr:nvSpPr>
      <cdr:spPr>
        <a:xfrm xmlns:a="http://schemas.openxmlformats.org/drawingml/2006/main" flipV="1">
          <a:off x="0" y="2286016"/>
          <a:ext cx="1143040" cy="21430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0.09756</cdr:x>
      <cdr:y>0.19178</cdr:y>
    </cdr:from>
    <cdr:to>
      <cdr:x>0.17886</cdr:x>
      <cdr:y>0.28767</cdr:y>
    </cdr:to>
    <cdr:sp macro="" textlink="">
      <cdr:nvSpPr>
        <cdr:cNvPr id="9" name="Прямая соединительная линия 8"/>
        <cdr:cNvSpPr/>
      </cdr:nvSpPr>
      <cdr:spPr>
        <a:xfrm xmlns:a="http://schemas.openxmlformats.org/drawingml/2006/main" rot="16200000" flipH="1">
          <a:off x="964411" y="892977"/>
          <a:ext cx="500064" cy="71437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0.30081</cdr:x>
      <cdr:y>0.08219</cdr:y>
    </cdr:from>
    <cdr:to>
      <cdr:x>0.34146</cdr:x>
      <cdr:y>0.20548</cdr:y>
    </cdr:to>
    <cdr:sp macro="" textlink="">
      <cdr:nvSpPr>
        <cdr:cNvPr id="13" name="Прямая соединительная линия 12"/>
        <cdr:cNvSpPr/>
      </cdr:nvSpPr>
      <cdr:spPr>
        <a:xfrm xmlns:a="http://schemas.openxmlformats.org/drawingml/2006/main" rot="5400000">
          <a:off x="2500322" y="571512"/>
          <a:ext cx="642954" cy="35718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0.47154</cdr:x>
      <cdr:y>0.17808</cdr:y>
    </cdr:from>
    <cdr:to>
      <cdr:x>0.56097</cdr:x>
      <cdr:y>0.20548</cdr:y>
    </cdr:to>
    <cdr:sp macro="" textlink="">
      <cdr:nvSpPr>
        <cdr:cNvPr id="15" name="Прямая соединительная линия 14"/>
        <cdr:cNvSpPr/>
      </cdr:nvSpPr>
      <cdr:spPr>
        <a:xfrm xmlns:a="http://schemas.openxmlformats.org/drawingml/2006/main" rot="10800000" flipV="1">
          <a:off x="4143404" y="928694"/>
          <a:ext cx="785810" cy="14289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0.41096</cdr:y>
    </cdr:from>
    <cdr:to>
      <cdr:x>0.04065</cdr:x>
      <cdr:y>0.49315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0" y="2143140"/>
          <a:ext cx="357186" cy="4286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6,3%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</cdr:x>
      <cdr:y>0.12329</cdr:y>
    </cdr:from>
    <cdr:to>
      <cdr:x>0.15285</cdr:x>
      <cdr:y>0.23288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-214282" y="642942"/>
          <a:ext cx="1343074" cy="57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0.05033</cdr:x>
      <cdr:y>0.1439</cdr:y>
    </cdr:from>
    <cdr:to>
      <cdr:x>0.21131</cdr:x>
      <cdr:y>0.1987</cdr:y>
    </cdr:to>
    <cdr:sp macro="" textlink="">
      <cdr:nvSpPr>
        <cdr:cNvPr id="18" name="TextBox 17"/>
        <cdr:cNvSpPr txBox="1"/>
      </cdr:nvSpPr>
      <cdr:spPr>
        <a:xfrm xmlns:a="http://schemas.openxmlformats.org/drawingml/2006/main" rot="11332990" flipV="1">
          <a:off x="442208" y="750442"/>
          <a:ext cx="1414511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27,2%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0.3252</cdr:x>
      <cdr:y>0</cdr:y>
    </cdr:from>
    <cdr:to>
      <cdr:x>0.54309</cdr:x>
      <cdr:y>0.10959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2857520" y="-142876"/>
          <a:ext cx="1914572" cy="57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3,8</a:t>
          </a:r>
          <a:r>
            <a:rPr lang="ru-RU" sz="1100" dirty="0" smtClean="0"/>
            <a:t>% 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0.44715</cdr:x>
      <cdr:y>0.13699</cdr:y>
    </cdr:from>
    <cdr:to>
      <cdr:x>0.60163</cdr:x>
      <cdr:y>0.20549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3929090" y="714380"/>
          <a:ext cx="1357397" cy="3572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0.53659</cdr:x>
      <cdr:y>0.12329</cdr:y>
    </cdr:from>
    <cdr:to>
      <cdr:x>0.61139</cdr:x>
      <cdr:y>0.20549</cdr:y>
    </cdr:to>
    <cdr:sp macro="" textlink="">
      <cdr:nvSpPr>
        <cdr:cNvPr id="21" name="TextBox 20"/>
        <cdr:cNvSpPr txBox="1"/>
      </cdr:nvSpPr>
      <cdr:spPr>
        <a:xfrm xmlns:a="http://schemas.openxmlformats.org/drawingml/2006/main" flipH="1">
          <a:off x="4714908" y="642942"/>
          <a:ext cx="657258" cy="4286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 smtClean="0"/>
            <a:t>61,8%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0.15447</cdr:x>
      <cdr:y>0.76712</cdr:y>
    </cdr:from>
    <cdr:to>
      <cdr:x>0.60163</cdr:x>
      <cdr:y>0.9452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357322" y="4000528"/>
          <a:ext cx="3929139" cy="9286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endParaRPr lang="ru-RU" sz="1600" b="1" dirty="0" smtClean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0.22222</cdr:x>
      <cdr:y>0.5243</cdr:y>
    </cdr:from>
    <cdr:to>
      <cdr:x>0.44618</cdr:x>
      <cdr:y>0.64414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28784" y="2500315"/>
          <a:ext cx="1843094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0.04861</cdr:x>
      <cdr:y>0.34454</cdr:y>
    </cdr:from>
    <cdr:to>
      <cdr:x>0.19444</cdr:x>
      <cdr:y>0.43442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0024" y="1643059"/>
          <a:ext cx="120015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0.09201</cdr:x>
      <cdr:y>0.25466</cdr:y>
    </cdr:from>
    <cdr:to>
      <cdr:x>0.1875</cdr:x>
      <cdr:y>0.31458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57214" y="1214431"/>
          <a:ext cx="785818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0.17014</cdr:x>
      <cdr:y>0.20972</cdr:y>
    </cdr:from>
    <cdr:to>
      <cdr:x>0.25694</cdr:x>
      <cdr:y>0.28462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00156" y="1000117"/>
          <a:ext cx="714380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0.28298</cdr:x>
      <cdr:y>0.17976</cdr:y>
    </cdr:from>
    <cdr:to>
      <cdr:x>0.36979</cdr:x>
      <cdr:y>0.2996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328850" y="857241"/>
          <a:ext cx="714380" cy="5715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0.25694</cdr:x>
      <cdr:y>0.17976</cdr:y>
    </cdr:from>
    <cdr:to>
      <cdr:x>0.30903</cdr:x>
      <cdr:y>0.25466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2114536" y="857241"/>
          <a:ext cx="428628" cy="3571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0.36111</cdr:x>
      <cdr:y>0.20972</cdr:y>
    </cdr:from>
    <cdr:to>
      <cdr:x>0.43924</cdr:x>
      <cdr:y>0.2996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971792" y="1000117"/>
          <a:ext cx="64294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0.09895</cdr:x>
      <cdr:y>0.64231</cdr:y>
    </cdr:from>
    <cdr:to>
      <cdr:x>0.11631</cdr:x>
      <cdr:y>0.70223</cdr:y>
    </cdr:to>
    <cdr:sp macro="" textlink="">
      <cdr:nvSpPr>
        <cdr:cNvPr id="10" name="Прямая соединительная линия 9"/>
        <cdr:cNvSpPr/>
      </cdr:nvSpPr>
      <cdr:spPr>
        <a:xfrm xmlns:a="http://schemas.openxmlformats.org/drawingml/2006/main" rot="5400000" flipH="1" flipV="1">
          <a:off x="742908" y="3134521"/>
          <a:ext cx="285750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0.08159</cdr:x>
      <cdr:y>0.20789</cdr:y>
    </cdr:from>
    <cdr:to>
      <cdr:x>0.14236</cdr:x>
      <cdr:y>0.22287</cdr:y>
    </cdr:to>
    <cdr:sp macro="" textlink="">
      <cdr:nvSpPr>
        <cdr:cNvPr id="12" name="Прямая соединительная линия 11"/>
        <cdr:cNvSpPr/>
      </cdr:nvSpPr>
      <cdr:spPr>
        <a:xfrm xmlns:a="http://schemas.openxmlformats.org/drawingml/2006/main">
          <a:off x="671453" y="991396"/>
          <a:ext cx="500087" cy="714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0.42882</cdr:x>
      <cdr:y>0.50749</cdr:y>
    </cdr:from>
    <cdr:to>
      <cdr:x>0.50694</cdr:x>
      <cdr:y>0.56741</cdr:y>
    </cdr:to>
    <cdr:sp macro="" textlink="">
      <cdr:nvSpPr>
        <cdr:cNvPr id="14" name="Прямая соединительная линия 13"/>
        <cdr:cNvSpPr/>
      </cdr:nvSpPr>
      <cdr:spPr>
        <a:xfrm xmlns:a="http://schemas.openxmlformats.org/drawingml/2006/main" rot="10800000" flipV="1">
          <a:off x="3528993" y="2420137"/>
          <a:ext cx="642943" cy="285753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0.08159</cdr:x>
      <cdr:y>0.34271</cdr:y>
    </cdr:from>
    <cdr:to>
      <cdr:x>0.15104</cdr:x>
      <cdr:y>0.37267</cdr:y>
    </cdr:to>
    <cdr:sp macro="" textlink="">
      <cdr:nvSpPr>
        <cdr:cNvPr id="16" name="Прямая соединительная линия 15"/>
        <cdr:cNvSpPr/>
      </cdr:nvSpPr>
      <cdr:spPr>
        <a:xfrm xmlns:a="http://schemas.openxmlformats.org/drawingml/2006/main">
          <a:off x="671474" y="1634319"/>
          <a:ext cx="571504" cy="1428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0.2118</cdr:x>
      <cdr:y>0.14797</cdr:y>
    </cdr:from>
    <cdr:to>
      <cdr:x>0.22916</cdr:x>
      <cdr:y>0.23785</cdr:y>
    </cdr:to>
    <cdr:sp macro="" textlink="">
      <cdr:nvSpPr>
        <cdr:cNvPr id="18" name="Прямая соединительная линия 17"/>
        <cdr:cNvSpPr/>
      </cdr:nvSpPr>
      <cdr:spPr>
        <a:xfrm xmlns:a="http://schemas.openxmlformats.org/drawingml/2006/main" rot="16200000" flipH="1">
          <a:off x="1743044" y="705624"/>
          <a:ext cx="142876" cy="42862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0.26389</cdr:x>
      <cdr:y>0.08804</cdr:y>
    </cdr:from>
    <cdr:to>
      <cdr:x>0.28125</cdr:x>
      <cdr:y>0.16294</cdr:y>
    </cdr:to>
    <cdr:sp macro="" textlink="">
      <cdr:nvSpPr>
        <cdr:cNvPr id="20" name="Прямая соединительная линия 19"/>
        <cdr:cNvSpPr/>
      </cdr:nvSpPr>
      <cdr:spPr>
        <a:xfrm xmlns:a="http://schemas.openxmlformats.org/drawingml/2006/main" rot="16200000" flipH="1">
          <a:off x="2064512" y="527034"/>
          <a:ext cx="357187" cy="1428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0.30729</cdr:x>
      <cdr:y>0.10303</cdr:y>
    </cdr:from>
    <cdr:to>
      <cdr:x>0.30729</cdr:x>
      <cdr:y>0.14797</cdr:y>
    </cdr:to>
    <cdr:sp macro="" textlink="">
      <cdr:nvSpPr>
        <cdr:cNvPr id="22" name="Прямая соединительная линия 21"/>
        <cdr:cNvSpPr/>
      </cdr:nvSpPr>
      <cdr:spPr>
        <a:xfrm xmlns:a="http://schemas.openxmlformats.org/drawingml/2006/main" rot="5400000">
          <a:off x="2421706" y="598467"/>
          <a:ext cx="214312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0.33333</cdr:x>
      <cdr:y>0.17793</cdr:y>
    </cdr:from>
    <cdr:to>
      <cdr:x>0.36805</cdr:x>
      <cdr:y>0.22287</cdr:y>
    </cdr:to>
    <cdr:sp macro="" textlink="">
      <cdr:nvSpPr>
        <cdr:cNvPr id="24" name="Прямая соединительная линия 23"/>
        <cdr:cNvSpPr/>
      </cdr:nvSpPr>
      <cdr:spPr>
        <a:xfrm xmlns:a="http://schemas.openxmlformats.org/drawingml/2006/main" rot="10800000" flipV="1">
          <a:off x="2743175" y="848501"/>
          <a:ext cx="285753" cy="2143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CC6FA-F1E7-477B-BF60-65C885CDA306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F12739-C2B9-4748-9FF8-99747C405C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12739-C2B9-4748-9FF8-99747C405CC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24.04.2018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3286124"/>
            <a:ext cx="7772400" cy="1470025"/>
          </a:xfrm>
        </p:spPr>
        <p:txBody>
          <a:bodyPr>
            <a:normAutofit/>
          </a:bodyPr>
          <a:lstStyle/>
          <a:p>
            <a:pPr algn="ctr"/>
            <a:endParaRPr lang="ru-RU" sz="36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71472" y="4214818"/>
            <a:ext cx="7200928" cy="12858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MEIENDORF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42910" y="1857364"/>
            <a:ext cx="79296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«Бюджет для граждан» по исполнению бюджета муниципального образования «Первоавгустовский сельсовет»  Дмитриевского района Курской области за 2017 год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1фото\20151015_1008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3857628"/>
            <a:ext cx="2784000" cy="208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00034" y="785794"/>
            <a:ext cx="7467600" cy="13573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Уважаемые жители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муниципального образования «Первоавгустовский сельсовет»! </a:t>
            </a:r>
            <a:endParaRPr lang="ru-RU" sz="40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85720" y="1928802"/>
            <a:ext cx="8705880" cy="4140000"/>
          </a:xfrm>
        </p:spPr>
        <p:txBody>
          <a:bodyPr>
            <a:normAutofit fontScale="40000" lnSpcReduction="20000"/>
          </a:bodyPr>
          <a:lstStyle/>
          <a:p>
            <a:pPr marL="0" indent="357188" algn="just">
              <a:buNone/>
            </a:pPr>
            <a:endParaRPr lang="ru-RU" sz="4000" dirty="0" smtClean="0"/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 соответствии с Бюджетным посланием Президента Российской Федерации В. В. Путина Федеральному собранию от 28 июня 2012 года, в целях реализации принципа прозрачности и открытости бюджета и информирования жителей о расходовании средств бюджета разработана брошюра «Бюджет для граждан» по исполнению бюджета за 2017 год.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Представленная в ней информация позволит гражданам составить представление об источниках формирования доходов бюджета муниципального образования, направлениях расходования бюджетных средств в 2017 году и сделать выводы об эффективности использования бюджетных средств. </a:t>
            </a:r>
          </a:p>
          <a:p>
            <a:pPr marL="0" indent="357188" algn="just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Администрация МО «Первоавгустовский сельсовет», публикуя брошюру «Бюджет для граждан» по исполнению бюджета за 2017 год, надеется на заинтересованное внимание жителей муниципального образования к процессу исполнения бюджета.</a:t>
            </a:r>
          </a:p>
          <a:p>
            <a:pPr algn="r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Глава</a:t>
            </a: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 Первоавгустовского сельсовета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Дмитриевского района Курской области </a:t>
            </a:r>
          </a:p>
          <a:p>
            <a:pPr algn="r">
              <a:buNone/>
            </a:pPr>
            <a:r>
              <a:rPr lang="ru-RU" sz="3500" b="1" baseline="0" dirty="0" smtClean="0">
                <a:latin typeface="Times New Roman" pitchFamily="18" charset="0"/>
                <a:cs typeface="Times New Roman" pitchFamily="18" charset="0"/>
              </a:rPr>
              <a:t>В.М. Сафонов</a:t>
            </a:r>
            <a:endParaRPr lang="ru-RU" sz="3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ru-RU" dirty="0"/>
          </a:p>
        </p:txBody>
      </p:sp>
      <p:pic>
        <p:nvPicPr>
          <p:cNvPr id="4" name="Рисунок 3" descr="http://ia124.mycdn.me/image?id=556568230353&amp;bid=556568230353&amp;t=3&amp;plc=WEB&amp;tkn=EE0vGyQCAqoQw_z8gIK9smvlkAc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071538" y="4643446"/>
            <a:ext cx="2805703" cy="1870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Показатели исполнения доходов бюджета МО «Первоавгустовский сельсовет» Дмитриевского района Курской области за 2017 год (рублей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596" y="1714488"/>
          <a:ext cx="7572428" cy="4404515"/>
        </p:xfrm>
        <a:graphic>
          <a:graphicData uri="http://schemas.openxmlformats.org/drawingml/2006/table">
            <a:tbl>
              <a:tblPr/>
              <a:tblGrid>
                <a:gridCol w="4226450"/>
                <a:gridCol w="1180891"/>
                <a:gridCol w="1090034"/>
                <a:gridCol w="1075053"/>
              </a:tblGrid>
              <a:tr h="3361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Утвержденные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бюджетные назначения на 2017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Исполнено за 2017 год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Неисполненные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назначения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9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94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 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Arial CYR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прибыль, доходы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160782,00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160663.29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118.71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налог на доходы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160782,00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160663.29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118.71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latin typeface="Times New Roman"/>
                          <a:ea typeface="Times New Roman"/>
                          <a:cs typeface="Times New Roman"/>
                        </a:rPr>
                        <a:t>Налоги на совокупный доход</a:t>
                      </a:r>
                      <a:endParaRPr lang="ru-RU" sz="1050" b="0" i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20384,00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20071.11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312.89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Е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диный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сельскохозяйственный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20384.00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20071.11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312.89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91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Налоги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имущество, в т.ч: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794536,00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792864.86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1671.14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Налог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 имущество физических лиц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99200,00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97849.65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1350.35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8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Земельный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налог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695336,00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695015.21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320.79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834">
                <a:tc>
                  <a:txBody>
                    <a:bodyPr/>
                    <a:lstStyle/>
                    <a:p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Доходы от </a:t>
                      </a: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использования</a:t>
                      </a:r>
                      <a:r>
                        <a:rPr lang="ru-RU" sz="105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имущества находящегося в государственной и муниципальной собственности, в т.ч.: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                                                                               </a:t>
                      </a: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1571716,00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1576037.32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-4321.32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Прочие неналоговые</a:t>
                      </a:r>
                      <a:r>
                        <a:rPr lang="ru-RU" sz="1050" b="0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доходы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1435.00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1435.00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Собственные доходы, всего 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2548853,00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2551071.58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-2218.58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0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Безвозмездные поступления, всего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1453722,00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1432722,00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21000.00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Дотация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985726,00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925726,00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Субвенции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69019,00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69019,00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Субсидия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205156,00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205156,0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4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/>
                          <a:ea typeface="Times New Roman"/>
                          <a:cs typeface="Times New Roman"/>
                        </a:rPr>
                        <a:t>Иные межбюджетные </a:t>
                      </a:r>
                      <a:r>
                        <a:rPr lang="ru-RU" sz="1050" dirty="0">
                          <a:latin typeface="Times New Roman"/>
                          <a:ea typeface="Times New Roman"/>
                          <a:cs typeface="Times New Roman"/>
                        </a:rPr>
                        <a:t>трансферты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85821,00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64821,00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0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050" baseline="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безвозмездные поступления</a:t>
                      </a:r>
                      <a:endParaRPr lang="ru-RU" sz="105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108000,00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35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  <a:cs typeface="Times New Roman"/>
                        </a:rPr>
                        <a:t>Итого доходов: </a:t>
                      </a:r>
                      <a:endParaRPr lang="ru-RU" sz="105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4002575,00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3983793.58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18781.42</a:t>
                      </a:r>
                      <a:endParaRPr lang="ru-RU" sz="1050" b="0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26464" marR="2646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0001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 МО «Первоавгустовский сельсовет» Дмитриевского района Курской области</a:t>
            </a:r>
            <a:b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2017 год (рублей)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5" descr="18b8088ba1ad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733114" y="1762232"/>
            <a:ext cx="1723810" cy="1723810"/>
          </a:xfrm>
          <a:prstGeom prst="rect">
            <a:avLst/>
          </a:prstGeom>
          <a:noFill/>
        </p:spPr>
      </p:pic>
      <p:sp>
        <p:nvSpPr>
          <p:cNvPr id="6" name="Двойная стрелка влево/вправо 5"/>
          <p:cNvSpPr/>
          <p:nvPr/>
        </p:nvSpPr>
        <p:spPr>
          <a:xfrm>
            <a:off x="3428992" y="2214554"/>
            <a:ext cx="2143140" cy="10001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4071934" y="2928934"/>
            <a:ext cx="857256" cy="1071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28662" y="2357430"/>
            <a:ext cx="2143140" cy="10715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</a:p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3983793.58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43636" y="2285992"/>
            <a:ext cx="2071702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357554" y="4429132"/>
            <a:ext cx="2357454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118663.06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2357430"/>
            <a:ext cx="21431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3865130.52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дом из дене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214818"/>
            <a:ext cx="2387333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налоговых и неналоговых поступлений МО «Первоавгустовский сельсовет» Дмитриевского района Курской области в 2016 году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26" y="1214422"/>
          <a:ext cx="8786874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Показатели исполнения расходов бюджета МО «Первоавгустовский сельсовет» Дмитриевского района Курской области за 2017 год (рублей)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2920" y="1428736"/>
            <a:ext cx="8141046" cy="4857784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85786" y="1428736"/>
          <a:ext cx="7786742" cy="4922968"/>
        </p:xfrm>
        <a:graphic>
          <a:graphicData uri="http://schemas.openxmlformats.org/drawingml/2006/table">
            <a:tbl>
              <a:tblPr/>
              <a:tblGrid>
                <a:gridCol w="2400488"/>
                <a:gridCol w="1171412"/>
                <a:gridCol w="928694"/>
                <a:gridCol w="1285884"/>
                <a:gridCol w="2000264"/>
              </a:tblGrid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Утвержденный бюджет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на</a:t>
                      </a:r>
                    </a:p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2017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Исполнено за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2017 </a:t>
                      </a:r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год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Неисполненные</a:t>
                      </a:r>
                      <a:r>
                        <a:rPr lang="ru-RU" sz="1300" b="1" i="0" u="none" strike="noStrike" baseline="0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назначения за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2017г         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Процент исполнения к уточненному плану года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62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447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293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798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бюджета: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3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3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 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461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Общегосударственные вопросы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2411824,00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2370915,21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40908,79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390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оборона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69019,00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69019,00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7309" marR="7309" marT="7309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51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Национальная безопасность и правоохранительная деятельность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Другие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вопросы в области </a:t>
                      </a:r>
                      <a:r>
                        <a:rPr lang="ru-RU" sz="1100" b="1" i="0" u="none" strike="noStrike" baseline="0" dirty="0" err="1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национальноцй</a:t>
                      </a:r>
                      <a:r>
                        <a:rPr lang="ru-RU" sz="1100" b="1" i="0" u="none" strike="noStrike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 экономики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75121,00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75121,00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55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Жилищно-коммунальное хозяйство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312000,00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290634,08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21365,92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</a:t>
                      </a:r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69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Образование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58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Культура</a:t>
                      </a:r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, кинематография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1107952,00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1007755,89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100196,11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46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Социальная политика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34800,00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31688,84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</a:t>
                      </a:r>
                      <a:r>
                        <a:rPr lang="ru-RU" sz="1100" b="1" i="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3111,16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91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91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физическая культура и спорт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10000,00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9888,00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112,00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94"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муниципального долга</a:t>
                      </a:r>
                    </a:p>
                    <a:p>
                      <a:pPr algn="just" fontAlgn="t"/>
                      <a:endParaRPr lang="ru-RU" sz="1100" b="1" i="0" u="none" strike="noStrike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308,50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239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/>
                        </a:rPr>
                        <a:t>Расходы бюджета, всего </a:t>
                      </a: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4050025,00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3865130,52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184894,48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</a:t>
                      </a:r>
                      <a:r>
                        <a:rPr lang="ru-RU" sz="1100" b="1" i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100" b="1" i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309" marR="7309" marT="730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514336" y="508782"/>
            <a:ext cx="8229600" cy="106283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 МО «Первоавгустовский сельсовет» Дмитриевского района Курской области в 2017 году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3" name="Содержимое 3"/>
          <p:cNvGraphicFramePr>
            <a:graphicFrameLocks noGrp="1"/>
          </p:cNvGraphicFramePr>
          <p:nvPr/>
        </p:nvGraphicFramePr>
        <p:xfrm>
          <a:off x="400064" y="1580367"/>
          <a:ext cx="8229600" cy="476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500042"/>
            <a:ext cx="746760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/>
        </p:nvSpPr>
        <p:spPr>
          <a:xfrm>
            <a:off x="857224" y="785794"/>
            <a:ext cx="7901014" cy="571504"/>
          </a:xfrm>
          <a:prstGeom prst="rect">
            <a:avLst/>
          </a:prstGeom>
        </p:spPr>
        <p:txBody>
          <a:bodyPr vert="horz" anchor="b">
            <a:normAutofit fontScale="25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 </a:t>
            </a:r>
            <a:endParaRPr lang="ru-RU" sz="9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 «Первоавгустовский сельсовет» Дмитриевского района Курской области </a:t>
            </a:r>
          </a:p>
          <a:p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за 2017 </a:t>
            </a:r>
            <a:r>
              <a:rPr lang="ru-RU" sz="9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sz="9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(рублей)</a:t>
            </a:r>
            <a:endParaRPr lang="ru-RU" sz="9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2"/>
          <p:cNvSpPr>
            <a:spLocks noGrp="1"/>
          </p:cNvSpPr>
          <p:nvPr/>
        </p:nvSpPr>
        <p:spPr>
          <a:xfrm>
            <a:off x="457200" y="1250140"/>
            <a:ext cx="8229600" cy="4983179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ru-RU" dirty="0"/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3786182" y="1607330"/>
            <a:ext cx="4714908" cy="57150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</a:rPr>
              <a:t>Прочие безвозмездные поступления </a:t>
            </a:r>
            <a:r>
              <a:rPr lang="ru-RU" sz="1400" b="1" i="1" dirty="0" smtClean="0">
                <a:solidFill>
                  <a:schemeClr val="tx1"/>
                </a:solidFill>
              </a:rPr>
              <a:t>108</a:t>
            </a:r>
            <a:r>
              <a:rPr lang="ru-RU" sz="1400" b="1" i="1" dirty="0" smtClean="0">
                <a:solidFill>
                  <a:schemeClr val="tx1"/>
                </a:solidFill>
              </a:rPr>
              <a:t>000,00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олна 8"/>
          <p:cNvSpPr/>
          <p:nvPr/>
        </p:nvSpPr>
        <p:spPr>
          <a:xfrm>
            <a:off x="571472" y="1464454"/>
            <a:ext cx="2786082" cy="1428760"/>
          </a:xfrm>
          <a:prstGeom prst="wave">
            <a:avLst>
              <a:gd name="adj1" fmla="val 12500"/>
              <a:gd name="adj2" fmla="val -37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Дотации</a:t>
            </a:r>
          </a:p>
          <a:p>
            <a:pPr algn="ctr"/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985726,</a:t>
            </a:r>
            <a:r>
              <a:rPr lang="ru-RU" sz="12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00</a:t>
            </a:r>
            <a:endParaRPr lang="ru-RU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Волна 9"/>
          <p:cNvSpPr/>
          <p:nvPr/>
        </p:nvSpPr>
        <p:spPr>
          <a:xfrm>
            <a:off x="571472" y="2750338"/>
            <a:ext cx="2786082" cy="1285884"/>
          </a:xfrm>
          <a:prstGeom prst="wav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205156</a:t>
            </a:r>
            <a:r>
              <a:rPr lang="ru-RU" sz="1200" b="1" i="1" dirty="0" smtClean="0">
                <a:solidFill>
                  <a:schemeClr val="tx1"/>
                </a:solidFill>
              </a:rPr>
              <a:t>,00</a:t>
            </a:r>
            <a:r>
              <a:rPr lang="ru-RU" sz="1400" b="1" i="1" dirty="0" smtClean="0">
                <a:solidFill>
                  <a:schemeClr val="tx1"/>
                </a:solidFill>
              </a:rPr>
              <a:t> 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олна 10"/>
          <p:cNvSpPr/>
          <p:nvPr/>
        </p:nvSpPr>
        <p:spPr>
          <a:xfrm>
            <a:off x="571472" y="4036222"/>
            <a:ext cx="2786082" cy="1285884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Субвенции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69019,00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" name="Волна 11"/>
          <p:cNvSpPr/>
          <p:nvPr/>
        </p:nvSpPr>
        <p:spPr>
          <a:xfrm>
            <a:off x="571472" y="5250668"/>
            <a:ext cx="2714644" cy="1285884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Иные межбюджетные трансферты</a:t>
            </a:r>
          </a:p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64821</a:t>
            </a:r>
            <a:r>
              <a:rPr lang="ru-RU" sz="1200" b="1" i="1" dirty="0" smtClean="0">
                <a:solidFill>
                  <a:schemeClr val="tx1"/>
                </a:solidFill>
              </a:rPr>
              <a:t>,00 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786182" y="2607462"/>
            <a:ext cx="4857784" cy="164307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 Итого безвозмездных </a:t>
            </a:r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поступлений 1432722,00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43504" y="4750602"/>
            <a:ext cx="1857388" cy="11287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http://ia124.mycdn.me/image?id=341064059345&amp;bid=341064059345&amp;t=0&amp;plc=WEB&amp;tkn=JrzNqf7LmA5XgrCQdHXcFXuv-w8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2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0042"/>
            <a:ext cx="7143800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4700" i="1" dirty="0" smtClean="0">
                <a:solidFill>
                  <a:srgbClr val="C00000"/>
                </a:solidFill>
              </a:rPr>
              <a:t>Спасибо за внимание</a:t>
            </a:r>
            <a:r>
              <a:rPr lang="ru-RU" sz="4800" i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ru-RU" sz="4800" i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ru-RU" sz="2000" b="1" i="1" dirty="0" smtClean="0">
                <a:solidFill>
                  <a:srgbClr val="C00000"/>
                </a:solidFill>
              </a:rPr>
              <a:t>Администрация Первоавгустовского сельсовета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Дмитриевского района Курской области</a:t>
            </a:r>
            <a:r>
              <a:rPr lang="ru-RU" sz="4800" b="1" i="1" dirty="0" smtClean="0">
                <a:solidFill>
                  <a:srgbClr val="C00000"/>
                </a:solidFill>
              </a:rPr>
              <a:t> </a:t>
            </a:r>
            <a:endParaRPr lang="ru-RU" sz="20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Наш адрес: 307510 Курская область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Дмитриевский район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п.Первоавгустовский, ул.Комсомольская,38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Телефон/факс: 8(47150) 9-93-67 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Адрес электронной почты:</a:t>
            </a:r>
            <a:r>
              <a:rPr lang="en-US" sz="2000" dirty="0" smtClean="0">
                <a:solidFill>
                  <a:srgbClr val="FF0000"/>
                </a:solidFill>
              </a:rPr>
              <a:t> possoviet@mail.ru</a:t>
            </a:r>
            <a:endParaRPr lang="en-US" sz="20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4F4F4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1414</TotalTime>
  <Words>573</Words>
  <Application>Microsoft Office PowerPoint</Application>
  <PresentationFormat>Экран (4:3)</PresentationFormat>
  <Paragraphs>202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Аспект</vt:lpstr>
      <vt:lpstr>Слайд 1</vt:lpstr>
      <vt:lpstr> Уважаемые жители  муниципального образования «Первоавгустовский сельсовет»! </vt:lpstr>
      <vt:lpstr>Слайд 3</vt:lpstr>
      <vt:lpstr>Основные параметры бюджета  МО «Первоавгустовский сельсовет» Дмитриевского района Курской области за 2017 год (рублей)</vt:lpstr>
      <vt:lpstr>Структура налоговых и неналоговых поступлений МО «Первоавгустовский сельсовет» Дмитриевского района Курской области в 2016 году</vt:lpstr>
      <vt:lpstr>Показатели исполнения расходов бюджета МО «Первоавгустовский сельсовет» Дмитриевского района Курской области за 2017 год (рублей)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Этапы бюджетного процесса  Финансовое обеспечение казенных учрежден </dc:title>
  <cp:lastModifiedBy>Admin</cp:lastModifiedBy>
  <cp:revision>185</cp:revision>
  <dcterms:modified xsi:type="dcterms:W3CDTF">2018-04-24T06:57:07Z</dcterms:modified>
</cp:coreProperties>
</file>