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2" r:id="rId7"/>
    <p:sldId id="27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20" autoAdjust="0"/>
  </p:normalViewPr>
  <p:slideViewPr>
    <p:cSldViewPr>
      <p:cViewPr>
        <p:scale>
          <a:sx n="84" d="100"/>
          <a:sy n="84" d="100"/>
        </p:scale>
        <p:origin x="-9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156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5898714377832225E-2"/>
          <c:y val="0"/>
          <c:w val="0.6355840541243678"/>
          <c:h val="0.94642351045278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Лист1!$A$2:$A$8</c:f>
              <c:strCache>
                <c:ptCount val="7"/>
                <c:pt idx="0">
                  <c:v>Доходы от испол. имущества</c:v>
                </c:pt>
                <c:pt idx="1">
                  <c:v>Налоги на совокупный доход</c:v>
                </c:pt>
                <c:pt idx="3">
                  <c:v>НДФЛ</c:v>
                </c:pt>
                <c:pt idx="4">
                  <c:v>Земельный налог</c:v>
                </c:pt>
                <c:pt idx="6">
                  <c:v>Налог на имущество физ.лиц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65</c:v>
                </c:pt>
                <c:pt idx="1">
                  <c:v>0.30000000000000032</c:v>
                </c:pt>
                <c:pt idx="3">
                  <c:v>6.1</c:v>
                </c:pt>
                <c:pt idx="4">
                  <c:v>24.8</c:v>
                </c:pt>
                <c:pt idx="6">
                  <c:v>3.8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969135802470257"/>
          <c:y val="1.8521664729296973E-3"/>
          <c:w val="0.35030864197531242"/>
          <c:h val="0.99814783352707692"/>
        </c:manualLayout>
      </c:layout>
      <c:txPr>
        <a:bodyPr/>
        <a:lstStyle/>
        <a:p>
          <a:pPr>
            <a:lnSpc>
              <a:spcPct val="100000"/>
            </a:lnSpc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60"/>
      <c:perspective val="30"/>
    </c:view3D>
    <c:plotArea>
      <c:layout>
        <c:manualLayout>
          <c:layoutTarget val="inner"/>
          <c:xMode val="edge"/>
          <c:yMode val="edge"/>
          <c:x val="2.1604938271604982E-2"/>
          <c:y val="0"/>
          <c:w val="0.61882716049382824"/>
          <c:h val="0.9414114513981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7538884028385346E-3"/>
                  <c:y val="7.479581031066191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2300719354525139E-2"/>
                  <c:y val="-2.20707298405275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1.7511482939632547E-2"/>
                  <c:y val="-2.33781729347746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3.8772601341498979E-2"/>
                  <c:y val="3.52103756670895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Образование </c:v>
                </c:pt>
                <c:pt idx="2">
                  <c:v>Культура, кинематография</c:v>
                </c:pt>
                <c:pt idx="3">
                  <c:v>Социальная политика </c:v>
                </c:pt>
                <c:pt idx="4">
                  <c:v>ЖКХ</c:v>
                </c:pt>
                <c:pt idx="5">
                  <c:v>мобилизационная и вневойсковая подготовка</c:v>
                </c:pt>
                <c:pt idx="6">
                  <c:v>национальная экономика</c:v>
                </c:pt>
                <c:pt idx="7">
                  <c:v>физическая культура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70.400000000000006</c:v>
                </c:pt>
                <c:pt idx="1">
                  <c:v>0.2</c:v>
                </c:pt>
                <c:pt idx="2">
                  <c:v>14.7</c:v>
                </c:pt>
                <c:pt idx="3">
                  <c:v>0.8</c:v>
                </c:pt>
                <c:pt idx="4">
                  <c:v>11.6</c:v>
                </c:pt>
                <c:pt idx="5">
                  <c:v>1.5</c:v>
                </c:pt>
                <c:pt idx="6">
                  <c:v>0.5</c:v>
                </c:pt>
                <c:pt idx="7">
                  <c:v>0.30000000000000032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5277777777778034"/>
          <c:y val="0"/>
          <c:w val="0.3472222222222223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0.06504</cdr:x>
      <cdr:y>0.42466</cdr:y>
    </cdr:from>
    <cdr:to>
      <cdr:x>0.28455</cdr:x>
      <cdr:y>0.52055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571536" y="2214590"/>
          <a:ext cx="1928769" cy="50005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0.27428</cdr:x>
      <cdr:y>0.38998</cdr:y>
    </cdr:from>
    <cdr:to>
      <cdr:x>0.40064</cdr:x>
      <cdr:y>0.44541</cdr:y>
    </cdr:to>
    <cdr:sp macro="" textlink="">
      <cdr:nvSpPr>
        <cdr:cNvPr id="4" name="TextBox 3"/>
        <cdr:cNvSpPr txBox="1"/>
      </cdr:nvSpPr>
      <cdr:spPr>
        <a:xfrm xmlns:a="http://schemas.openxmlformats.org/drawingml/2006/main" rot="20570962">
          <a:off x="2410030" y="2033745"/>
          <a:ext cx="1110366" cy="289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0,3%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0.26016</cdr:x>
      <cdr:y>0.52055</cdr:y>
    </cdr:from>
    <cdr:to>
      <cdr:x>0.47154</cdr:x>
      <cdr:y>0.63014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16" y="2714644"/>
          <a:ext cx="185738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0.43836</cdr:y>
    </cdr:from>
    <cdr:to>
      <cdr:x>0.13008</cdr:x>
      <cdr:y>0.47945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0" y="2286016"/>
          <a:ext cx="1143040" cy="21430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0.09756</cdr:x>
      <cdr:y>0.19178</cdr:y>
    </cdr:from>
    <cdr:to>
      <cdr:x>0.17886</cdr:x>
      <cdr:y>0.28767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16200000" flipH="1">
          <a:off x="964411" y="892977"/>
          <a:ext cx="500064" cy="7143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0.30081</cdr:x>
      <cdr:y>0.08219</cdr:y>
    </cdr:from>
    <cdr:to>
      <cdr:x>0.34146</cdr:x>
      <cdr:y>0.20548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rot="5400000">
          <a:off x="2500322" y="571512"/>
          <a:ext cx="642954" cy="3571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0.47154</cdr:x>
      <cdr:y>0.17808</cdr:y>
    </cdr:from>
    <cdr:to>
      <cdr:x>0.56097</cdr:x>
      <cdr:y>0.20548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10800000" flipV="1">
          <a:off x="4143404" y="928694"/>
          <a:ext cx="785810" cy="1428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0.41096</cdr:y>
    </cdr:from>
    <cdr:to>
      <cdr:x>0.04065</cdr:x>
      <cdr:y>0.49315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0" y="2143140"/>
          <a:ext cx="357186" cy="42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6,1%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0.12329</cdr:y>
    </cdr:from>
    <cdr:to>
      <cdr:x>0.15285</cdr:x>
      <cdr:y>0.23288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-214282" y="642942"/>
          <a:ext cx="1343074" cy="57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0.05033</cdr:x>
      <cdr:y>0.1439</cdr:y>
    </cdr:from>
    <cdr:to>
      <cdr:x>0.21131</cdr:x>
      <cdr:y>0.1987</cdr:y>
    </cdr:to>
    <cdr:sp macro="" textlink="">
      <cdr:nvSpPr>
        <cdr:cNvPr id="18" name="TextBox 17"/>
        <cdr:cNvSpPr txBox="1"/>
      </cdr:nvSpPr>
      <cdr:spPr>
        <a:xfrm xmlns:a="http://schemas.openxmlformats.org/drawingml/2006/main" rot="11332990" flipV="1">
          <a:off x="442208" y="750442"/>
          <a:ext cx="1414511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24,8%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0.3252</cdr:x>
      <cdr:y>0</cdr:y>
    </cdr:from>
    <cdr:to>
      <cdr:x>0.54309</cdr:x>
      <cdr:y>0.10959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857520" y="-142876"/>
          <a:ext cx="1914572" cy="57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3,8</a:t>
          </a:r>
          <a:r>
            <a:rPr lang="ru-RU" sz="1100" dirty="0" smtClean="0"/>
            <a:t>%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0.44715</cdr:x>
      <cdr:y>0.13699</cdr:y>
    </cdr:from>
    <cdr:to>
      <cdr:x>0.60163</cdr:x>
      <cdr:y>0.20549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929090" y="714380"/>
          <a:ext cx="1357397" cy="357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0.53659</cdr:x>
      <cdr:y>0.12329</cdr:y>
    </cdr:from>
    <cdr:to>
      <cdr:x>0.61139</cdr:x>
      <cdr:y>0.20549</cdr:y>
    </cdr:to>
    <cdr:sp macro="" textlink="">
      <cdr:nvSpPr>
        <cdr:cNvPr id="21" name="TextBox 20"/>
        <cdr:cNvSpPr txBox="1"/>
      </cdr:nvSpPr>
      <cdr:spPr>
        <a:xfrm xmlns:a="http://schemas.openxmlformats.org/drawingml/2006/main" flipH="1">
          <a:off x="4714908" y="642942"/>
          <a:ext cx="657258" cy="428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65%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0.15447</cdr:x>
      <cdr:y>0.76712</cdr:y>
    </cdr:from>
    <cdr:to>
      <cdr:x>0.60163</cdr:x>
      <cdr:y>0.9452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357322" y="4000528"/>
          <a:ext cx="3929139" cy="9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0.04861</cdr:x>
      <cdr:y>0.34454</cdr:y>
    </cdr:from>
    <cdr:to>
      <cdr:x>0.19444</cdr:x>
      <cdr:y>0.43442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24" y="1643059"/>
          <a:ext cx="120015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0.09201</cdr:x>
      <cdr:y>0.25466</cdr:y>
    </cdr:from>
    <cdr:to>
      <cdr:x>0.1875</cdr:x>
      <cdr:y>0.31458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7214" y="1214431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0.17014</cdr:x>
      <cdr:y>0.20972</cdr:y>
    </cdr:from>
    <cdr:to>
      <cdr:x>0.25694</cdr:x>
      <cdr:y>0.28462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00156" y="1000117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0.28298</cdr:x>
      <cdr:y>0.17976</cdr:y>
    </cdr:from>
    <cdr:to>
      <cdr:x>0.36979</cdr:x>
      <cdr:y>0.2996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28850" y="857241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0.25694</cdr:x>
      <cdr:y>0.17976</cdr:y>
    </cdr:from>
    <cdr:to>
      <cdr:x>0.30903</cdr:x>
      <cdr:y>0.25466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4536" y="857241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0.03819</cdr:x>
      <cdr:y>0.49251</cdr:y>
    </cdr:from>
    <cdr:to>
      <cdr:x>0.05555</cdr:x>
      <cdr:y>0.55243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242848" y="2420137"/>
          <a:ext cx="285752" cy="142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0.08159</cdr:x>
      <cdr:y>0.20789</cdr:y>
    </cdr:from>
    <cdr:to>
      <cdr:x>0.125</cdr:x>
      <cdr:y>0.25283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>
          <a:off x="671474" y="991377"/>
          <a:ext cx="357190" cy="2143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0.42882</cdr:x>
      <cdr:y>0.50749</cdr:y>
    </cdr:from>
    <cdr:to>
      <cdr:x>0.50694</cdr:x>
      <cdr:y>0.56741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0800000" flipV="1">
          <a:off x="3528993" y="2420137"/>
          <a:ext cx="642943" cy="28575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0.08159</cdr:x>
      <cdr:y>0.34271</cdr:y>
    </cdr:from>
    <cdr:to>
      <cdr:x>0.15104</cdr:x>
      <cdr:y>0.37267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671474" y="1634319"/>
          <a:ext cx="571504" cy="142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0.2118</cdr:x>
      <cdr:y>0.14797</cdr:y>
    </cdr:from>
    <cdr:to>
      <cdr:x>0.22916</cdr:x>
      <cdr:y>0.23785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6200000" flipH="1">
          <a:off x="1743044" y="705624"/>
          <a:ext cx="142876" cy="4286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0.28125</cdr:x>
      <cdr:y>0.08805</cdr:y>
    </cdr:from>
    <cdr:to>
      <cdr:x>0.29861</cdr:x>
      <cdr:y>0.16295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rot="16200000" flipH="1">
          <a:off x="2207392" y="527033"/>
          <a:ext cx="357189" cy="1428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0.32465</cdr:x>
      <cdr:y>0.10303</cdr:y>
    </cdr:from>
    <cdr:to>
      <cdr:x>0.32465</cdr:x>
      <cdr:y>0.14797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5400000">
          <a:off x="2564581" y="598468"/>
          <a:ext cx="21431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0.33333</cdr:x>
      <cdr:y>0.17793</cdr:y>
    </cdr:from>
    <cdr:to>
      <cdr:x>0.36805</cdr:x>
      <cdr:y>0.22287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rot="10800000" flipV="1">
          <a:off x="2743175" y="848501"/>
          <a:ext cx="285753" cy="2143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1857364"/>
            <a:ext cx="7929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 исполнению бюджета муниципального образования «Первоавгустовский сельсовет»  Дмитриевского района Курской области за 2016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28"/>
            <a:ext cx="2784000" cy="208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28 июня 2012 года, в целях реализации принципа прозрачности и открытости бюджета и информирования жителей о расходовании средств бюджета разработана брошюра «Бюджет для граждан» по исполнению бюджета за 2016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2016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«Бюджет для граждан» по исполнению бюджета за 2016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В.М. Сафонов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4643446"/>
            <a:ext cx="2805703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 доходов бюджета МО «Первоавгустовский сельсовет» Дмитриевского района Курской области за 2016 год (рублей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071677"/>
          <a:ext cx="7572428" cy="3997927"/>
        </p:xfrm>
        <a:graphic>
          <a:graphicData uri="http://schemas.openxmlformats.org/drawingml/2006/table">
            <a:tbl>
              <a:tblPr/>
              <a:tblGrid>
                <a:gridCol w="4226450"/>
                <a:gridCol w="1180891"/>
                <a:gridCol w="1090034"/>
                <a:gridCol w="1075053"/>
              </a:tblGrid>
              <a:tr h="336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2016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2016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146218,00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146269,88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-51,88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146218,00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146269,88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-51,88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7072,00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7071,60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диный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7072,00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7071,60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691532,00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690970,97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561,03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94504,00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94487,89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16,11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597028,00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596483,08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544,92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собственности, в т.ч.: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1562034,00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1562029,38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4,62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2406856,00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2406341,83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514,17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1787414,00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1716414,00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1200919,00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1200919,00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67149,00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67149,00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167346,00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167346,0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321000,00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безвозмездные поступления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4194270,00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4122755,83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71514,17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2016 год (рублей)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114" y="1762232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4122755,83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429132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281899,50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35743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4404655,33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поступлений МО «Первоавгустовский сельсовет» Дмитриевского района Курской области в 2016 году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26" y="1214422"/>
          <a:ext cx="878687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за 2016 год (рублей)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428736"/>
            <a:ext cx="8141046" cy="4857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428736"/>
          <a:ext cx="7786742" cy="4948772"/>
        </p:xfrm>
        <a:graphic>
          <a:graphicData uri="http://schemas.openxmlformats.org/drawingml/2006/table">
            <a:tbl>
              <a:tblPr/>
              <a:tblGrid>
                <a:gridCol w="2400488"/>
                <a:gridCol w="1171412"/>
                <a:gridCol w="928694"/>
                <a:gridCol w="1285884"/>
                <a:gridCol w="2000264"/>
              </a:tblGrid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2016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2016г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плану 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3215617,00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3101578,09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114038,91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67149,00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67149,00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вопросы в области </a:t>
                      </a:r>
                      <a:r>
                        <a:rPr lang="ru-RU" sz="1300" b="1" i="0" u="none" strike="noStrike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национальноцй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экономики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512701,62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29298,38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15000,00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8400,00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6600,00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56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734730,00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641408,52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93321,48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87,3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35284,00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35218,10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65,90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99,8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15000,00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15000,00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4672980,00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4404655,33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268324,67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94,3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14336" y="508782"/>
            <a:ext cx="8229600" cy="10628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в 2016 году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400064" y="1580367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857224" y="785794"/>
            <a:ext cx="7901014" cy="57150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sz="9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«Первоавгустовский сельсовет» Дмитриевского района Курской области </a:t>
            </a: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за 2016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786182" y="1607330"/>
            <a:ext cx="471490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Прочие безвозмездные поступления 31000,00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71472" y="1464454"/>
            <a:ext cx="2786082" cy="1428760"/>
          </a:xfrm>
          <a:prstGeom prst="wave">
            <a:avLst>
              <a:gd name="adj1" fmla="val 12500"/>
              <a:gd name="adj2" fmla="val -3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1200919,00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71472" y="2750338"/>
            <a:ext cx="2786082" cy="128588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167346,00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71472" y="4036222"/>
            <a:ext cx="2786082" cy="12858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67149,00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71472" y="5250668"/>
            <a:ext cx="2714644" cy="128588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250000,00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86182" y="2607462"/>
            <a:ext cx="4857784" cy="16430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поступлений 1716414,00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43504" y="4750602"/>
            <a:ext cx="185738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1347</TotalTime>
  <Words>558</Words>
  <Application>Microsoft Office PowerPoint</Application>
  <PresentationFormat>Экран (4:3)</PresentationFormat>
  <Paragraphs>193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 Уважаемые жители  муниципального образования «Первоавгустовский сельсовет»! </vt:lpstr>
      <vt:lpstr>Слайд 3</vt:lpstr>
      <vt:lpstr>Основные параметры бюджета  МО «Первоавгустовский сельсовет» Дмитриевского района Курской области за 2016 год (рублей)</vt:lpstr>
      <vt:lpstr>Структура налоговых и неналоговых поступлений МО «Первоавгустовский сельсовет» Дмитриевского района Курской области в 2016 году</vt:lpstr>
      <vt:lpstr>Показатели исполнения расходов бюджета МО «Первоавгустовский сельсовет» Дмитриевского района Курской области за 2016 год (рублей)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177</cp:revision>
  <dcterms:modified xsi:type="dcterms:W3CDTF">2017-04-12T09:54:03Z</dcterms:modified>
</cp:coreProperties>
</file>