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drawings/drawing2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68" r:id="rId1"/>
  </p:sldMasterIdLst>
  <p:notesMasterIdLst>
    <p:notesMasterId r:id="rId11"/>
  </p:notesMasterIdLst>
  <p:sldIdLst>
    <p:sldId id="256" r:id="rId2"/>
    <p:sldId id="257" r:id="rId3"/>
    <p:sldId id="259" r:id="rId4"/>
    <p:sldId id="258" r:id="rId5"/>
    <p:sldId id="261" r:id="rId6"/>
    <p:sldId id="262" r:id="rId7"/>
    <p:sldId id="263" r:id="rId8"/>
    <p:sldId id="268" r:id="rId9"/>
    <p:sldId id="271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33" autoAdjust="0"/>
    <p:restoredTop sz="86420" autoAdjust="0"/>
  </p:normalViewPr>
  <p:slideViewPr>
    <p:cSldViewPr>
      <p:cViewPr>
        <p:scale>
          <a:sx n="68" d="100"/>
          <a:sy n="68" d="100"/>
        </p:scale>
        <p:origin x="-1302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6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5.xml"/><Relationship Id="rId1" Type="http://schemas.openxmlformats.org/officeDocument/2006/relationships/slide" Target="slides/slide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8.6720260242721531E-3"/>
          <c:y val="1.4611769876513287E-2"/>
          <c:w val="0.6355840541243678"/>
          <c:h val="0.9464235104527846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Pt>
            <c:idx val="0"/>
            <c:spPr>
              <a:solidFill>
                <a:srgbClr val="0070C0"/>
              </a:solidFill>
            </c:spPr>
          </c:dPt>
          <c:dPt>
            <c:idx val="1"/>
            <c:spPr>
              <a:solidFill>
                <a:srgbClr val="002060"/>
              </a:solidFill>
            </c:spPr>
          </c:dPt>
          <c:dPt>
            <c:idx val="2"/>
            <c:explosion val="35"/>
          </c:dPt>
          <c:dPt>
            <c:idx val="3"/>
            <c:spPr>
              <a:solidFill>
                <a:srgbClr val="00B050"/>
              </a:solidFill>
            </c:spPr>
          </c:dPt>
          <c:dPt>
            <c:idx val="4"/>
            <c:spPr>
              <a:solidFill>
                <a:srgbClr val="FF0000"/>
              </a:solidFill>
            </c:spPr>
          </c:dPt>
          <c:dPt>
            <c:idx val="5"/>
            <c:spPr>
              <a:solidFill>
                <a:srgbClr val="FFFF00"/>
              </a:solidFill>
            </c:spPr>
          </c:dPt>
          <c:dPt>
            <c:idx val="6"/>
            <c:spPr>
              <a:solidFill>
                <a:schemeClr val="accent5">
                  <a:lumMod val="60000"/>
                  <a:lumOff val="40000"/>
                </a:schemeClr>
              </a:solidFill>
            </c:spPr>
          </c:dPt>
          <c:cat>
            <c:strRef>
              <c:f>Лист1!$A$2:$A$8</c:f>
              <c:strCache>
                <c:ptCount val="7"/>
                <c:pt idx="0">
                  <c:v>Доходы от испол. имущества</c:v>
                </c:pt>
                <c:pt idx="1">
                  <c:v>Налоги на совокупный доход</c:v>
                </c:pt>
                <c:pt idx="3">
                  <c:v>НДФЛ</c:v>
                </c:pt>
                <c:pt idx="4">
                  <c:v>Земельный налог</c:v>
                </c:pt>
                <c:pt idx="5">
                  <c:v>Неналоговые доходы</c:v>
                </c:pt>
                <c:pt idx="6">
                  <c:v>Налог на имущество физ.лиц</c:v>
                </c:pt>
              </c:strCache>
            </c:strRef>
          </c:cat>
          <c:val>
            <c:numRef>
              <c:f>Лист1!$B$2:$B$8</c:f>
              <c:numCache>
                <c:formatCode>0.0</c:formatCode>
                <c:ptCount val="7"/>
                <c:pt idx="0">
                  <c:v>49.5</c:v>
                </c:pt>
                <c:pt idx="1">
                  <c:v>0.2</c:v>
                </c:pt>
                <c:pt idx="3">
                  <c:v>7.9</c:v>
                </c:pt>
                <c:pt idx="4">
                  <c:v>37.1</c:v>
                </c:pt>
                <c:pt idx="5">
                  <c:v>0.4</c:v>
                </c:pt>
                <c:pt idx="6">
                  <c:v>4.9000000000000004</c:v>
                </c:pt>
              </c:numCache>
            </c:numRef>
          </c:val>
        </c:ser>
      </c:pie3DChart>
    </c:plotArea>
    <c:legend>
      <c:legendPos val="r"/>
      <c:legendEntry>
        <c:idx val="2"/>
        <c:delete val="1"/>
      </c:legendEntry>
      <c:layout>
        <c:manualLayout>
          <c:xMode val="edge"/>
          <c:yMode val="edge"/>
          <c:x val="0.64969135802469857"/>
          <c:y val="1.8521664729296932E-3"/>
          <c:w val="0.35030864197531103"/>
          <c:h val="0.9981478335270747"/>
        </c:manualLayout>
      </c:layout>
      <c:txPr>
        <a:bodyPr/>
        <a:lstStyle/>
        <a:p>
          <a:pPr>
            <a:lnSpc>
              <a:spcPct val="100000"/>
            </a:lnSpc>
            <a:defRPr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1.3888888888888907E-2"/>
          <c:y val="2.9294274300932073E-2"/>
          <c:w val="0.61882716049382791"/>
          <c:h val="0.9414114513981364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6"/>
          <c:dPt>
            <c:idx val="0"/>
            <c:spPr>
              <a:solidFill>
                <a:srgbClr val="FFFF00"/>
              </a:solidFill>
            </c:spPr>
          </c:dPt>
          <c:dPt>
            <c:idx val="1"/>
            <c:spPr>
              <a:solidFill>
                <a:srgbClr val="FF0000"/>
              </a:solidFill>
            </c:spPr>
          </c:dPt>
          <c:dPt>
            <c:idx val="2"/>
            <c:spPr>
              <a:solidFill>
                <a:schemeClr val="accent3">
                  <a:lumMod val="60000"/>
                  <a:lumOff val="40000"/>
                </a:schemeClr>
              </a:solidFill>
            </c:spPr>
          </c:dPt>
          <c:dPt>
            <c:idx val="3"/>
            <c:spPr>
              <a:solidFill>
                <a:srgbClr val="C00000"/>
              </a:solidFill>
            </c:spPr>
          </c:dPt>
          <c:dPt>
            <c:idx val="4"/>
            <c:spPr>
              <a:solidFill>
                <a:srgbClr val="00B050"/>
              </a:solidFill>
            </c:spPr>
          </c:dPt>
          <c:dPt>
            <c:idx val="5"/>
            <c:spPr>
              <a:solidFill>
                <a:srgbClr val="0070C0"/>
              </a:solidFill>
            </c:spPr>
          </c:dPt>
          <c:cat>
            <c:strRef>
              <c:f>Лист1!$A$2:$A$7</c:f>
              <c:strCache>
                <c:ptCount val="6"/>
                <c:pt idx="0">
                  <c:v>Культура, кинематография</c:v>
                </c:pt>
                <c:pt idx="1">
                  <c:v>Общегосударственные вопросы </c:v>
                </c:pt>
                <c:pt idx="2">
                  <c:v>ЖКХ</c:v>
                </c:pt>
                <c:pt idx="3">
                  <c:v>Образование</c:v>
                </c:pt>
                <c:pt idx="4">
                  <c:v>Социальная политика</c:v>
                </c:pt>
                <c:pt idx="5">
                  <c:v>Физическая культура 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15.2</c:v>
                </c:pt>
                <c:pt idx="1">
                  <c:v>75.400000000000006</c:v>
                </c:pt>
                <c:pt idx="2">
                  <c:v>6.9</c:v>
                </c:pt>
                <c:pt idx="3">
                  <c:v>0.3000000000000001</c:v>
                </c:pt>
                <c:pt idx="4">
                  <c:v>1.8</c:v>
                </c:pt>
                <c:pt idx="5">
                  <c:v>0.4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65277777777778134"/>
          <c:y val="0.15153485641192449"/>
          <c:w val="0.34722222222222232"/>
          <c:h val="0.79111148390073049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0.33333</cdr:x>
      <cdr:y>0.68493</cdr:y>
    </cdr:from>
    <cdr:to>
      <cdr:x>0.46341</cdr:x>
      <cdr:y>0.72603</cdr:y>
    </cdr:to>
    <cdr:sp macro="" textlink="">
      <cdr:nvSpPr>
        <cdr:cNvPr id="3" name="Прямая соединительная линия 2"/>
        <cdr:cNvSpPr/>
      </cdr:nvSpPr>
      <cdr:spPr>
        <a:xfrm xmlns:a="http://schemas.openxmlformats.org/drawingml/2006/main" flipV="1">
          <a:off x="2928958" y="3571900"/>
          <a:ext cx="1142996" cy="214336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0.35887</cdr:x>
      <cdr:y>0.68042</cdr:y>
    </cdr:from>
    <cdr:to>
      <cdr:x>0.50254</cdr:x>
      <cdr:y>0.77631</cdr:y>
    </cdr:to>
    <cdr:sp macro="" textlink="">
      <cdr:nvSpPr>
        <cdr:cNvPr id="4" name="TextBox 3"/>
        <cdr:cNvSpPr txBox="1"/>
      </cdr:nvSpPr>
      <cdr:spPr>
        <a:xfrm xmlns:a="http://schemas.openxmlformats.org/drawingml/2006/main" rot="4066263">
          <a:off x="3534516" y="3167194"/>
          <a:ext cx="500064" cy="12624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dirty="0" smtClean="0"/>
            <a:t>0,2%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0.26016</cdr:x>
      <cdr:y>0.52055</cdr:y>
    </cdr:from>
    <cdr:to>
      <cdr:x>0.47154</cdr:x>
      <cdr:y>0.63014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286016" y="2714644"/>
          <a:ext cx="1857388" cy="5715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0.13008</cdr:x>
      <cdr:y>0.61644</cdr:y>
    </cdr:from>
    <cdr:to>
      <cdr:x>0.21951</cdr:x>
      <cdr:y>0.6252</cdr:y>
    </cdr:to>
    <cdr:sp macro="" textlink="">
      <cdr:nvSpPr>
        <cdr:cNvPr id="7" name="Прямая соединительная линия 6"/>
        <cdr:cNvSpPr/>
      </cdr:nvSpPr>
      <cdr:spPr>
        <a:xfrm xmlns:a="http://schemas.openxmlformats.org/drawingml/2006/main">
          <a:off x="1143008" y="3214710"/>
          <a:ext cx="785810" cy="45683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0.09756</cdr:x>
      <cdr:y>0.19178</cdr:y>
    </cdr:from>
    <cdr:to>
      <cdr:x>0.17886</cdr:x>
      <cdr:y>0.28767</cdr:y>
    </cdr:to>
    <cdr:sp macro="" textlink="">
      <cdr:nvSpPr>
        <cdr:cNvPr id="9" name="Прямая соединительная линия 8"/>
        <cdr:cNvSpPr/>
      </cdr:nvSpPr>
      <cdr:spPr>
        <a:xfrm xmlns:a="http://schemas.openxmlformats.org/drawingml/2006/main" rot="16200000" flipH="1">
          <a:off x="964411" y="892977"/>
          <a:ext cx="500064" cy="714373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0.22764</cdr:x>
      <cdr:y>0.09589</cdr:y>
    </cdr:from>
    <cdr:to>
      <cdr:x>0.2439</cdr:x>
      <cdr:y>0.23288</cdr:y>
    </cdr:to>
    <cdr:sp macro="" textlink="">
      <cdr:nvSpPr>
        <cdr:cNvPr id="11" name="Прямая соединительная линия 10"/>
        <cdr:cNvSpPr/>
      </cdr:nvSpPr>
      <cdr:spPr>
        <a:xfrm xmlns:a="http://schemas.openxmlformats.org/drawingml/2006/main" rot="16200000" flipH="1">
          <a:off x="1714502" y="785829"/>
          <a:ext cx="714399" cy="142874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0.30081</cdr:x>
      <cdr:y>0.08219</cdr:y>
    </cdr:from>
    <cdr:to>
      <cdr:x>0.34146</cdr:x>
      <cdr:y>0.20548</cdr:y>
    </cdr:to>
    <cdr:sp macro="" textlink="">
      <cdr:nvSpPr>
        <cdr:cNvPr id="13" name="Прямая соединительная линия 12"/>
        <cdr:cNvSpPr/>
      </cdr:nvSpPr>
      <cdr:spPr>
        <a:xfrm xmlns:a="http://schemas.openxmlformats.org/drawingml/2006/main" rot="5400000">
          <a:off x="2500322" y="571512"/>
          <a:ext cx="642954" cy="357186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0.45528</cdr:x>
      <cdr:y>0.21918</cdr:y>
    </cdr:from>
    <cdr:to>
      <cdr:x>0.54471</cdr:x>
      <cdr:y>0.24658</cdr:y>
    </cdr:to>
    <cdr:sp macro="" textlink="">
      <cdr:nvSpPr>
        <cdr:cNvPr id="15" name="Прямая соединительная линия 14"/>
        <cdr:cNvSpPr/>
      </cdr:nvSpPr>
      <cdr:spPr>
        <a:xfrm xmlns:a="http://schemas.openxmlformats.org/drawingml/2006/main" rot="10800000" flipV="1">
          <a:off x="4000528" y="1143008"/>
          <a:ext cx="785811" cy="14289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0.08943</cdr:x>
      <cdr:y>0.58904</cdr:y>
    </cdr:from>
    <cdr:to>
      <cdr:x>0.18699</cdr:x>
      <cdr:y>0.67124</cdr:y>
    </cdr:to>
    <cdr:sp macro="" textlink="">
      <cdr:nvSpPr>
        <cdr:cNvPr id="16" name="TextBox 15"/>
        <cdr:cNvSpPr txBox="1"/>
      </cdr:nvSpPr>
      <cdr:spPr>
        <a:xfrm xmlns:a="http://schemas.openxmlformats.org/drawingml/2006/main">
          <a:off x="785818" y="3071834"/>
          <a:ext cx="857247" cy="42867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dirty="0" smtClean="0"/>
            <a:t>7,9%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</cdr:x>
      <cdr:y>0.12329</cdr:y>
    </cdr:from>
    <cdr:to>
      <cdr:x>0.15285</cdr:x>
      <cdr:y>0.23288</cdr:y>
    </cdr:to>
    <cdr:sp macro="" textlink="">
      <cdr:nvSpPr>
        <cdr:cNvPr id="17" name="TextBox 16"/>
        <cdr:cNvSpPr txBox="1"/>
      </cdr:nvSpPr>
      <cdr:spPr>
        <a:xfrm xmlns:a="http://schemas.openxmlformats.org/drawingml/2006/main">
          <a:off x="-214282" y="642942"/>
          <a:ext cx="1343074" cy="57150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0.05033</cdr:x>
      <cdr:y>0.1439</cdr:y>
    </cdr:from>
    <cdr:to>
      <cdr:x>0.21131</cdr:x>
      <cdr:y>0.1987</cdr:y>
    </cdr:to>
    <cdr:sp macro="" textlink="">
      <cdr:nvSpPr>
        <cdr:cNvPr id="18" name="TextBox 17"/>
        <cdr:cNvSpPr txBox="1"/>
      </cdr:nvSpPr>
      <cdr:spPr>
        <a:xfrm xmlns:a="http://schemas.openxmlformats.org/drawingml/2006/main" rot="11332990" flipV="1">
          <a:off x="442208" y="750442"/>
          <a:ext cx="1414511" cy="2857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dirty="0" smtClean="0"/>
            <a:t>37,1%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0.30894</cdr:x>
      <cdr:y>0.0137</cdr:y>
    </cdr:from>
    <cdr:to>
      <cdr:x>0.52683</cdr:x>
      <cdr:y>0.12329</cdr:y>
    </cdr:to>
    <cdr:sp macro="" textlink="">
      <cdr:nvSpPr>
        <cdr:cNvPr id="19" name="TextBox 18"/>
        <cdr:cNvSpPr txBox="1"/>
      </cdr:nvSpPr>
      <cdr:spPr>
        <a:xfrm xmlns:a="http://schemas.openxmlformats.org/drawingml/2006/main">
          <a:off x="2714644" y="71438"/>
          <a:ext cx="1914545" cy="5715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dirty="0" smtClean="0"/>
            <a:t>4,9</a:t>
          </a:r>
          <a:r>
            <a:rPr lang="ru-RU" sz="1100" dirty="0" smtClean="0"/>
            <a:t>% 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0.4065</cdr:x>
      <cdr:y>0.16438</cdr:y>
    </cdr:from>
    <cdr:to>
      <cdr:x>0.56098</cdr:x>
      <cdr:y>0.23288</cdr:y>
    </cdr:to>
    <cdr:sp macro="" textlink="">
      <cdr:nvSpPr>
        <cdr:cNvPr id="20" name="TextBox 19"/>
        <cdr:cNvSpPr txBox="1"/>
      </cdr:nvSpPr>
      <cdr:spPr>
        <a:xfrm xmlns:a="http://schemas.openxmlformats.org/drawingml/2006/main">
          <a:off x="3571900" y="857256"/>
          <a:ext cx="1357322" cy="3571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0.53659</cdr:x>
      <cdr:y>0.12329</cdr:y>
    </cdr:from>
    <cdr:to>
      <cdr:x>0.61139</cdr:x>
      <cdr:y>0.20549</cdr:y>
    </cdr:to>
    <cdr:sp macro="" textlink="">
      <cdr:nvSpPr>
        <cdr:cNvPr id="21" name="TextBox 20"/>
        <cdr:cNvSpPr txBox="1"/>
      </cdr:nvSpPr>
      <cdr:spPr>
        <a:xfrm xmlns:a="http://schemas.openxmlformats.org/drawingml/2006/main" flipH="1">
          <a:off x="4714908" y="642942"/>
          <a:ext cx="657258" cy="42867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100" dirty="0" smtClean="0"/>
            <a:t>49,5%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0.15447</cdr:x>
      <cdr:y>0.76712</cdr:y>
    </cdr:from>
    <cdr:to>
      <cdr:x>0.60163</cdr:x>
      <cdr:y>0.9452</cdr:y>
    </cdr:to>
    <cdr:sp macro="" textlink="">
      <cdr:nvSpPr>
        <cdr:cNvPr id="22" name="TextBox 21"/>
        <cdr:cNvSpPr txBox="1"/>
      </cdr:nvSpPr>
      <cdr:spPr>
        <a:xfrm xmlns:a="http://schemas.openxmlformats.org/drawingml/2006/main">
          <a:off x="1357322" y="4000528"/>
          <a:ext cx="3929139" cy="92868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pPr algn="ctr"/>
          <a:endParaRPr lang="ru-RU" sz="1600" b="1" dirty="0" smtClean="0">
            <a:solidFill>
              <a:schemeClr val="accent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0.22222</cdr:x>
      <cdr:y>0.5243</cdr:y>
    </cdr:from>
    <cdr:to>
      <cdr:x>0.44618</cdr:x>
      <cdr:y>0.64414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828784" y="2500315"/>
          <a:ext cx="1843094" cy="5715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dirty="0" smtClean="0"/>
            <a:t>75,</a:t>
          </a:r>
          <a:r>
            <a:rPr lang="ru-RU" sz="1100" dirty="0" smtClean="0"/>
            <a:t>4%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0.12673</cdr:x>
      <cdr:y>0.13482</cdr:y>
    </cdr:from>
    <cdr:to>
      <cdr:x>0.27256</cdr:x>
      <cdr:y>0.2247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042966" y="642927"/>
          <a:ext cx="1200122" cy="4286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dirty="0" smtClean="0"/>
            <a:t>6,9</a:t>
          </a:r>
          <a:r>
            <a:rPr lang="ru-RU" sz="1100" dirty="0" smtClean="0"/>
            <a:t>%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0.22222</cdr:x>
      <cdr:y>0.10486</cdr:y>
    </cdr:from>
    <cdr:to>
      <cdr:x>0.31771</cdr:x>
      <cdr:y>0.25466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828784" y="500051"/>
          <a:ext cx="785845" cy="7143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dirty="0" smtClean="0"/>
            <a:t>0,3</a:t>
          </a:r>
          <a:r>
            <a:rPr lang="ru-RU" sz="1100" dirty="0" smtClean="0"/>
            <a:t>%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0.2743</cdr:x>
      <cdr:y>0.11984</cdr:y>
    </cdr:from>
    <cdr:to>
      <cdr:x>0.3611</cdr:x>
      <cdr:y>0.17976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257412" y="571489"/>
          <a:ext cx="714329" cy="2857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dirty="0" smtClean="0"/>
            <a:t>1,8</a:t>
          </a:r>
          <a:r>
            <a:rPr lang="ru-RU" sz="1100" dirty="0" smtClean="0"/>
            <a:t>%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0.28298</cdr:x>
      <cdr:y>0.17976</cdr:y>
    </cdr:from>
    <cdr:to>
      <cdr:x>0.36979</cdr:x>
      <cdr:y>0.2996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2328850" y="857241"/>
          <a:ext cx="714380" cy="5715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0.30035</cdr:x>
      <cdr:y>0.0749</cdr:y>
    </cdr:from>
    <cdr:to>
      <cdr:x>0.42188</cdr:x>
      <cdr:y>0.20972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2471726" y="357175"/>
          <a:ext cx="1000155" cy="6429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dirty="0" smtClean="0"/>
            <a:t>0,4</a:t>
          </a:r>
          <a:r>
            <a:rPr lang="ru-RU" sz="1100" dirty="0" smtClean="0"/>
            <a:t>%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0.36111</cdr:x>
      <cdr:y>0.20972</cdr:y>
    </cdr:from>
    <cdr:to>
      <cdr:x>0.43924</cdr:x>
      <cdr:y>0.2996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2971792" y="1000117"/>
          <a:ext cx="642942" cy="4286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100" dirty="0" smtClean="0"/>
            <a:t>15,2%</a:t>
          </a:r>
          <a:endParaRPr lang="ru-RU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0CC6FA-F1E7-477B-BF60-65C885CDA306}" type="datetimeFigureOut">
              <a:rPr lang="ru-RU" smtClean="0"/>
              <a:pPr/>
              <a:t>27.04.2016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F12739-C2B9-4748-9FF8-99747C405CC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F12739-C2B9-4748-9FF8-99747C405CCF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F12739-C2B9-4748-9FF8-99747C405CCF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27.04.2016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85786" y="3286124"/>
            <a:ext cx="7772400" cy="1470025"/>
          </a:xfrm>
        </p:spPr>
        <p:txBody>
          <a:bodyPr>
            <a:normAutofit/>
          </a:bodyPr>
          <a:lstStyle/>
          <a:p>
            <a:pPr algn="ctr"/>
            <a:endParaRPr lang="ru-RU" sz="360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571472" y="4214818"/>
            <a:ext cx="7200928" cy="128588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" name="Рисунок 6" descr="MEIENDORF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44000" cy="68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642910" y="1857364"/>
            <a:ext cx="792961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«Бюджет для граждан» по исполнению бюджета муниципального образования «Первоавгустовский сельсовет»  Дмитриевского района Курской области за 2015 год</a:t>
            </a:r>
            <a:endParaRPr lang="ru-RU" sz="4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1фото\20151015_1008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3857628"/>
            <a:ext cx="2784000" cy="2088000"/>
          </a:xfrm>
          <a:prstGeom prst="rect">
            <a:avLst/>
          </a:prstGeom>
          <a:noFill/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500034" y="785794"/>
            <a:ext cx="7467600" cy="135732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Уважаемые жители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муниципального образования «Первоавгустовский сельсовет»! </a:t>
            </a:r>
            <a:endParaRPr lang="ru-RU" sz="4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285720" y="1928802"/>
            <a:ext cx="8705880" cy="4140000"/>
          </a:xfrm>
        </p:spPr>
        <p:txBody>
          <a:bodyPr>
            <a:normAutofit fontScale="40000" lnSpcReduction="20000"/>
          </a:bodyPr>
          <a:lstStyle/>
          <a:p>
            <a:pPr marL="0" indent="357188" algn="just">
              <a:buNone/>
            </a:pPr>
            <a:endParaRPr lang="ru-RU" sz="4000" dirty="0" smtClean="0"/>
          </a:p>
          <a:p>
            <a:pPr marL="0" indent="357188" algn="just"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В соответствии с Бюджетным посланием Президента Российской Федерации В. В. Путина Федеральному собранию от 28 июня 2012 года, в целях реализации принципа прозрачности и открытости бюджета и информирования жителей о расходовании средств бюджета разработана брошюра «Бюджет для граждан» по исполнению бюджета за 2015 год. </a:t>
            </a:r>
          </a:p>
          <a:p>
            <a:pPr marL="0" indent="357188" algn="just"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Представленная в ней информация позволит гражданам составить представление об источниках формирования доходов бюджета муниципального образования, направлениях расходования бюджетных средств в 2015 году и сделать выводы об эффективности использования бюджетных средств. </a:t>
            </a:r>
          </a:p>
          <a:p>
            <a:pPr marL="0" indent="357188" algn="just"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Администрация МО «Первоавгустовский сельсовет», публикуя брошюру «Бюджет для граждан» по исполнению бюджета за 2015 год, надеется на заинтересованное внимание жителей муниципального образования к процессу исполнения бюджета.</a:t>
            </a:r>
          </a:p>
          <a:p>
            <a:pPr algn="r"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ru-RU" sz="3500" b="1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sz="3500" b="1" dirty="0" smtClean="0">
                <a:latin typeface="Times New Roman" pitchFamily="18" charset="0"/>
                <a:cs typeface="Times New Roman" pitchFamily="18" charset="0"/>
              </a:rPr>
              <a:t>Глава</a:t>
            </a:r>
            <a:r>
              <a:rPr lang="ru-RU" sz="3500" b="1" baseline="0" dirty="0" smtClean="0">
                <a:latin typeface="Times New Roman" pitchFamily="18" charset="0"/>
                <a:cs typeface="Times New Roman" pitchFamily="18" charset="0"/>
              </a:rPr>
              <a:t> Первоавгустовского сельсовета </a:t>
            </a:r>
          </a:p>
          <a:p>
            <a:pPr algn="r">
              <a:buNone/>
            </a:pPr>
            <a:r>
              <a:rPr lang="ru-RU" sz="3500" b="1" baseline="0" dirty="0" smtClean="0">
                <a:latin typeface="Times New Roman" pitchFamily="18" charset="0"/>
                <a:cs typeface="Times New Roman" pitchFamily="18" charset="0"/>
              </a:rPr>
              <a:t>Дмитриевского района Курской области </a:t>
            </a:r>
          </a:p>
          <a:p>
            <a:pPr algn="r">
              <a:buNone/>
            </a:pPr>
            <a:r>
              <a:rPr lang="ru-RU" sz="3500" b="1" baseline="0" dirty="0" smtClean="0">
                <a:latin typeface="Times New Roman" pitchFamily="18" charset="0"/>
                <a:cs typeface="Times New Roman" pitchFamily="18" charset="0"/>
              </a:rPr>
              <a:t>В.М. Сафонов</a:t>
            </a:r>
            <a:endParaRPr lang="ru-RU" sz="35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dirty="0"/>
          </a:p>
        </p:txBody>
      </p:sp>
      <p:pic>
        <p:nvPicPr>
          <p:cNvPr id="4" name="Рисунок 3" descr="http://ia124.mycdn.me/image?id=556568230353&amp;bid=556568230353&amp;t=3&amp;plc=WEB&amp;tkn=EE0vGyQCAqoQw_z8gIK9smvlkAc"/>
          <p:cNvPicPr/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071538" y="4643446"/>
            <a:ext cx="2805703" cy="1870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357190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Показатели исполнения доходов бюджета МО «Первоавгустовский сельсовет» Дмитриевского района Курской области за 2015год (рублей)</a:t>
            </a:r>
            <a:endParaRPr lang="ru-RU" sz="20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785786" y="1220643"/>
          <a:ext cx="7812000" cy="5314351"/>
        </p:xfrm>
        <a:graphic>
          <a:graphicData uri="http://schemas.openxmlformats.org/drawingml/2006/table">
            <a:tbl>
              <a:tblPr/>
              <a:tblGrid>
                <a:gridCol w="4451042"/>
                <a:gridCol w="1180891"/>
                <a:gridCol w="1090034"/>
                <a:gridCol w="1090033"/>
              </a:tblGrid>
              <a:tr h="5762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Утвержденные</a:t>
                      </a:r>
                      <a:r>
                        <a:rPr lang="ru-RU" sz="1050" b="1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бюджетные назначения на 2015 год</a:t>
                      </a:r>
                      <a:endParaRPr lang="ru-RU" sz="10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Исполнено за 2015 год</a:t>
                      </a:r>
                      <a:endParaRPr lang="ru-RU" sz="10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Неисполненные</a:t>
                      </a:r>
                      <a:r>
                        <a:rPr lang="ru-RU" sz="1050" b="1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назначения</a:t>
                      </a:r>
                      <a:endParaRPr lang="ru-RU" sz="10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4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94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latin typeface="Times New Roman"/>
                          <a:ea typeface="Times New Roman"/>
                          <a:cs typeface="Times New Roman"/>
                        </a:rPr>
                        <a:t>Наименование  </a:t>
                      </a:r>
                      <a:endParaRPr lang="ru-RU" sz="10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Arial CYR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443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>
                          <a:latin typeface="Times New Roman"/>
                          <a:ea typeface="Times New Roman"/>
                          <a:cs typeface="Times New Roman"/>
                        </a:rPr>
                        <a:t>Налоги на прибыль, доходы</a:t>
                      </a:r>
                      <a:endParaRPr lang="ru-RU" sz="1050" b="0" i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119892,02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119892,02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43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налог на доходы физических лиц</a:t>
                      </a:r>
                      <a:endParaRPr lang="ru-RU" sz="10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119892,02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119892,02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43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>
                          <a:latin typeface="Times New Roman"/>
                          <a:ea typeface="Times New Roman"/>
                          <a:cs typeface="Times New Roman"/>
                        </a:rPr>
                        <a:t>Налоги на совокупный доход</a:t>
                      </a:r>
                      <a:endParaRPr lang="ru-RU" sz="1050" b="0" i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2280,00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2280,00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43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единый сельскохозяйственный налог</a:t>
                      </a:r>
                      <a:endParaRPr lang="ru-RU" sz="10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2280,00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2280,00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9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latin typeface="Times New Roman"/>
                          <a:ea typeface="Times New Roman"/>
                          <a:cs typeface="Times New Roman"/>
                        </a:rPr>
                        <a:t>Налоги</a:t>
                      </a:r>
                      <a:r>
                        <a:rPr lang="ru-RU" sz="105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на имущество, в т.ч: </a:t>
                      </a:r>
                      <a:endParaRPr lang="ru-RU" sz="10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638255,65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638255,65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18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latin typeface="Times New Roman"/>
                          <a:ea typeface="Times New Roman"/>
                          <a:cs typeface="Times New Roman"/>
                        </a:rPr>
                        <a:t>Налог</a:t>
                      </a:r>
                      <a:r>
                        <a:rPr lang="ru-RU" sz="105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на имущество физических лиц</a:t>
                      </a:r>
                      <a:endParaRPr lang="ru-RU" sz="10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74644,66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74644,66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18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050" dirty="0" smtClean="0">
                          <a:latin typeface="Times New Roman"/>
                          <a:ea typeface="Times New Roman"/>
                          <a:cs typeface="Times New Roman"/>
                        </a:rPr>
                        <a:t>Земельный</a:t>
                      </a:r>
                      <a:r>
                        <a:rPr lang="ru-RU" sz="105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налог</a:t>
                      </a:r>
                      <a:endParaRPr lang="ru-RU" sz="10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563610,99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563610,99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86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Доходы от </a:t>
                      </a:r>
                      <a:r>
                        <a:rPr lang="ru-RU" sz="1050" dirty="0" smtClean="0">
                          <a:latin typeface="Times New Roman"/>
                          <a:ea typeface="Times New Roman"/>
                          <a:cs typeface="Times New Roman"/>
                        </a:rPr>
                        <a:t>использования</a:t>
                      </a:r>
                      <a:r>
                        <a:rPr lang="ru-RU" sz="105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имущества находящегося в государственной и муниципальной собственности, в т.ч.:</a:t>
                      </a:r>
                      <a:endParaRPr lang="ru-RU" sz="10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751129,72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751129,72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33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latin typeface="Times New Roman"/>
                          <a:ea typeface="Times New Roman"/>
                          <a:cs typeface="Times New Roman"/>
                        </a:rPr>
                        <a:t>Доходы</a:t>
                      </a:r>
                      <a:r>
                        <a:rPr lang="ru-RU" sz="1050" b="0" i="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, получаемые в виде арендной платы, а также средства от продажи права на заключение договоров аренды за земли, находящиеся в собственности сельских поселений</a:t>
                      </a:r>
                      <a:endParaRPr lang="ru-RU" sz="1050" b="0" i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647029,72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647029,72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8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050" dirty="0" smtClean="0">
                          <a:latin typeface="Times New Roman"/>
                          <a:ea typeface="Times New Roman"/>
                          <a:cs typeface="Times New Roman"/>
                        </a:rPr>
                        <a:t>Прочие</a:t>
                      </a:r>
                      <a:r>
                        <a:rPr lang="ru-RU" sz="105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поступления от использования имущества, находящегося в собственности сельских поселений</a:t>
                      </a:r>
                      <a:endParaRPr lang="ru-RU" sz="10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104000,00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104000,00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43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Прочие неналоговые доходы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6300,00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6300,00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43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Собственные доходы, всего 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1517757,39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1517757,39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05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Безвозмездные поступления, всего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1690886,00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1668886,00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22000,00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43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Дотация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1433382,00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1433382,00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43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Субвенции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69243,00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69243,00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43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Субсидия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121261,00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121261,0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43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latin typeface="Times New Roman"/>
                          <a:ea typeface="Times New Roman"/>
                          <a:cs typeface="Times New Roman"/>
                        </a:rPr>
                        <a:t>Межбюджетные </a:t>
                      </a: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трансферты</a:t>
                      </a:r>
                      <a:endParaRPr lang="ru-RU" sz="10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67000,00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45000,00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22000,00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01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latin typeface="Times New Roman"/>
                          <a:ea typeface="Times New Roman"/>
                          <a:cs typeface="Times New Roman"/>
                        </a:rPr>
                        <a:t>Итого доходов: </a:t>
                      </a:r>
                      <a:endParaRPr lang="ru-RU" sz="10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3208643,39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3186643,39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22000,00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857232"/>
            <a:ext cx="8229600" cy="100013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параметры бюджета  МО «Первоавгустовский сельсовет» Дмитриевского района Курской области</a:t>
            </a:r>
            <a:b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 2015 год (рублей)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25" descr="18b8088ba1ad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733114" y="1762232"/>
            <a:ext cx="1723810" cy="1723810"/>
          </a:xfrm>
          <a:prstGeom prst="rect">
            <a:avLst/>
          </a:prstGeom>
          <a:noFill/>
        </p:spPr>
      </p:pic>
      <p:sp>
        <p:nvSpPr>
          <p:cNvPr id="6" name="Двойная стрелка влево/вправо 5"/>
          <p:cNvSpPr/>
          <p:nvPr/>
        </p:nvSpPr>
        <p:spPr>
          <a:xfrm>
            <a:off x="3428992" y="2214554"/>
            <a:ext cx="2143140" cy="10001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4071934" y="2928934"/>
            <a:ext cx="857256" cy="10715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928662" y="2357430"/>
            <a:ext cx="2143140" cy="10715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Доходы</a:t>
            </a:r>
          </a:p>
          <a:p>
            <a:pPr algn="ctr"/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3186643,39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143636" y="2285992"/>
            <a:ext cx="2071702" cy="11430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357554" y="4429132"/>
            <a:ext cx="2357454" cy="11430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Дефицит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302703,54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43636" y="2357430"/>
            <a:ext cx="21431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3489346,93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Рисунок 13" descr="дом из денег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4214818"/>
            <a:ext cx="2387333" cy="18573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7467600" cy="1143000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 налоговых и неналоговых поступлений МО «Первоавгустовский сельсовет» Дмитриевского района Курской области в 2015 году</a:t>
            </a:r>
            <a:endParaRPr lang="ru-RU" sz="20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14282" y="1428736"/>
          <a:ext cx="8786874" cy="52149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571604" y="1285860"/>
            <a:ext cx="914400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50" dirty="0" smtClean="0"/>
              <a:t>0,4%</a:t>
            </a:r>
            <a:endParaRPr lang="ru-RU" sz="10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183880" cy="1051560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Показатели исполнения расходов бюджета МО «Первоавгустовский сельсовет» Дмитриевского района Курской области за 2015 год (рублей)</a:t>
            </a:r>
            <a:endParaRPr lang="ru-RU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500034" y="1571612"/>
          <a:ext cx="7215238" cy="4545223"/>
        </p:xfrm>
        <a:graphic>
          <a:graphicData uri="http://schemas.openxmlformats.org/drawingml/2006/table">
            <a:tbl>
              <a:tblPr/>
              <a:tblGrid>
                <a:gridCol w="2400488"/>
                <a:gridCol w="1171412"/>
                <a:gridCol w="928694"/>
                <a:gridCol w="1285884"/>
                <a:gridCol w="1428760"/>
              </a:tblGrid>
              <a:tr h="14562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fontAlgn="t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Утвержденный бюджет </a:t>
                      </a:r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на</a:t>
                      </a:r>
                    </a:p>
                    <a:p>
                      <a:pPr algn="ctr" fontAlgn="t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2015 год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fontAlgn="t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Исполнено за </a:t>
                      </a:r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2015 </a:t>
                      </a:r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год</a:t>
                      </a: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fontAlgn="t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Неисполненные</a:t>
                      </a:r>
                      <a:r>
                        <a:rPr lang="ru-RU" sz="130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назначения за</a:t>
                      </a:r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2015г         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fontAlgn="t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Процент исполнения к уточненному плану года</a:t>
                      </a: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62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447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 </a:t>
                      </a: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2932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2798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300" b="1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</a:rPr>
                        <a:t>Расходы бюджета:</a:t>
                      </a: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1" i="0" u="none" strike="noStrike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1" i="0" u="none" strike="noStrike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300" b="1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/>
                      </a:endParaRP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1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461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300" b="1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</a:rPr>
                        <a:t>Общегосударственные вопросы </a:t>
                      </a: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2610848,47</a:t>
                      </a:r>
                      <a:endParaRPr lang="ru-RU" sz="1100" b="1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2597268,77</a:t>
                      </a:r>
                      <a:endParaRPr lang="ru-RU" sz="1100" b="1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13579,70</a:t>
                      </a:r>
                      <a:endParaRPr lang="ru-RU" sz="1100" b="1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99,5</a:t>
                      </a:r>
                      <a:endParaRPr lang="ru-RU" sz="1100" b="1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900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300" b="1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</a:rPr>
                        <a:t>Национальная оборона </a:t>
                      </a: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69243,00</a:t>
                      </a:r>
                      <a:endParaRPr lang="ru-RU" sz="1100" b="1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69243,00</a:t>
                      </a:r>
                      <a:endParaRPr lang="ru-RU" sz="1100" b="1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7309" marR="7309" marT="730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512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300" b="1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</a:rPr>
                        <a:t>Национальная безопасность и правоохранительная деятельность </a:t>
                      </a: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6000,00</a:t>
                      </a:r>
                      <a:endParaRPr lang="ru-RU" sz="1100" b="1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100" b="1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6000,00</a:t>
                      </a:r>
                      <a:endParaRPr lang="ru-RU" sz="1100" b="1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100" b="1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556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300" b="1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</a:rPr>
                        <a:t>Жилищно-коммунальное хозяйство </a:t>
                      </a: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100" b="1" i="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244332,13</a:t>
                      </a:r>
                      <a:endParaRPr lang="ru-RU" sz="1100" b="1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239416,31</a:t>
                      </a:r>
                      <a:endParaRPr lang="ru-RU" sz="1100" b="1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4915,82</a:t>
                      </a:r>
                      <a:endParaRPr lang="ru-RU" sz="1100" b="1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98</a:t>
                      </a:r>
                      <a:endParaRPr lang="ru-RU" sz="1100" b="1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699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300" b="1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</a:rPr>
                        <a:t>Образование </a:t>
                      </a: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9800,00</a:t>
                      </a:r>
                      <a:endParaRPr lang="ru-RU" sz="1100" b="1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9800,00</a:t>
                      </a:r>
                      <a:endParaRPr lang="ru-RU" sz="1100" b="1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0,00</a:t>
                      </a:r>
                      <a:endParaRPr lang="ru-RU" sz="1100" b="1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100</a:t>
                      </a:r>
                      <a:endParaRPr lang="ru-RU" sz="1100" b="1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584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300" b="1" i="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</a:rPr>
                        <a:t>К1ультура</a:t>
                      </a:r>
                      <a:r>
                        <a:rPr lang="ru-RU" sz="1300" b="1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</a:rPr>
                        <a:t>, кинематография</a:t>
                      </a: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502759,42</a:t>
                      </a:r>
                      <a:endParaRPr lang="ru-RU" sz="1100" b="1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495362,01</a:t>
                      </a:r>
                      <a:endParaRPr lang="ru-RU" sz="1100" b="1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7397,41</a:t>
                      </a:r>
                      <a:endParaRPr lang="ru-RU" sz="1100" b="1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98,5</a:t>
                      </a:r>
                      <a:endParaRPr lang="ru-RU" sz="1100" b="1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5469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300" b="1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</a:rPr>
                        <a:t>Социальная политика </a:t>
                      </a: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63256,84</a:t>
                      </a:r>
                      <a:endParaRPr lang="ru-RU" sz="1100" b="1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63256,84</a:t>
                      </a:r>
                      <a:endParaRPr lang="ru-RU" sz="1100" b="1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i="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0,00</a:t>
                      </a:r>
                      <a:endParaRPr lang="ru-RU" sz="1100" b="1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100</a:t>
                      </a:r>
                      <a:endParaRPr lang="ru-RU" sz="1100" b="1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916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300" b="1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</a:rPr>
                        <a:t>физическая культура и спорт </a:t>
                      </a: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15000,00</a:t>
                      </a:r>
                      <a:endParaRPr lang="ru-RU" sz="1100" b="1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15000,00</a:t>
                      </a:r>
                      <a:endParaRPr lang="ru-RU" sz="1100" b="1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0,00</a:t>
                      </a:r>
                      <a:endParaRPr lang="ru-RU" sz="1100" b="1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100</a:t>
                      </a:r>
                      <a:endParaRPr lang="ru-RU" sz="1100" b="1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3239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300" b="1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</a:rPr>
                        <a:t>Расходы бюджета, всего </a:t>
                      </a: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3521239,86</a:t>
                      </a:r>
                      <a:endParaRPr lang="ru-RU" sz="1100" b="1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3489346,93</a:t>
                      </a:r>
                      <a:endParaRPr lang="ru-RU" sz="1100" b="1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31892,93</a:t>
                      </a:r>
                      <a:endParaRPr lang="ru-RU" sz="1100" b="1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99</a:t>
                      </a:r>
                      <a:endParaRPr lang="ru-RU" sz="1100" b="1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796908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 расходов  МО «Первоавгустовский сельсовет» Дмитриевского района Курской области в 2015 году</a:t>
            </a:r>
            <a:endParaRPr lang="ru-RU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357313"/>
          <a:ext cx="8229600" cy="4768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28596" y="500042"/>
            <a:ext cx="746760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Заголовок 1"/>
          <p:cNvSpPr>
            <a:spLocks noGrp="1"/>
          </p:cNvSpPr>
          <p:nvPr/>
        </p:nvSpPr>
        <p:spPr>
          <a:xfrm>
            <a:off x="857224" y="785794"/>
            <a:ext cx="7901014" cy="571504"/>
          </a:xfrm>
          <a:prstGeom prst="rect">
            <a:avLst/>
          </a:prstGeom>
        </p:spPr>
        <p:txBody>
          <a:bodyPr vert="horz" anchor="b">
            <a:normAutofit fontScale="25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                        </a:t>
            </a:r>
            <a:r>
              <a:rPr lang="ru-RU" sz="10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Безвозмездные </a:t>
            </a:r>
            <a:r>
              <a:rPr lang="ru-RU" sz="104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поступления </a:t>
            </a:r>
            <a:endParaRPr lang="ru-RU" sz="104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 «Первоавгустовский сельсовет» Дмитриевского района Курской области </a:t>
            </a:r>
          </a:p>
          <a:p>
            <a:r>
              <a:rPr lang="ru-RU" sz="10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за 2015 </a:t>
            </a:r>
            <a:r>
              <a:rPr lang="ru-RU" sz="104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 </a:t>
            </a:r>
            <a:r>
              <a:rPr lang="ru-RU" sz="10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(рублей)</a:t>
            </a:r>
            <a:endParaRPr lang="ru-RU" sz="104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2"/>
          <p:cNvSpPr>
            <a:spLocks noGrp="1"/>
          </p:cNvSpPr>
          <p:nvPr/>
        </p:nvSpPr>
        <p:spPr>
          <a:xfrm>
            <a:off x="457200" y="1250140"/>
            <a:ext cx="8229600" cy="4983179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endParaRPr lang="ru-RU" dirty="0"/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3786182" y="1607330"/>
            <a:ext cx="4714908" cy="571504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i="1" dirty="0" smtClean="0">
                <a:solidFill>
                  <a:schemeClr val="tx1"/>
                </a:solidFill>
              </a:rPr>
              <a:t>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Волна 8"/>
          <p:cNvSpPr/>
          <p:nvPr/>
        </p:nvSpPr>
        <p:spPr>
          <a:xfrm>
            <a:off x="571472" y="1464454"/>
            <a:ext cx="2786082" cy="1428760"/>
          </a:xfrm>
          <a:prstGeom prst="wave">
            <a:avLst>
              <a:gd name="adj1" fmla="val 12500"/>
              <a:gd name="adj2" fmla="val -376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Дотации</a:t>
            </a:r>
          </a:p>
          <a:p>
            <a:pPr algn="ctr"/>
            <a:r>
              <a:rPr lang="ru-RU" sz="12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1433362</a:t>
            </a:r>
            <a:endParaRPr lang="ru-RU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Волна 9"/>
          <p:cNvSpPr/>
          <p:nvPr/>
        </p:nvSpPr>
        <p:spPr>
          <a:xfrm>
            <a:off x="571472" y="2750338"/>
            <a:ext cx="2786082" cy="1285884"/>
          </a:xfrm>
          <a:prstGeom prst="wav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i="1" dirty="0" smtClean="0">
                <a:solidFill>
                  <a:schemeClr val="tx1"/>
                </a:solidFill>
              </a:rPr>
              <a:t>Субсидии</a:t>
            </a:r>
          </a:p>
          <a:p>
            <a:pPr algn="ctr"/>
            <a:r>
              <a:rPr lang="ru-RU" sz="1200" b="1" i="1" dirty="0" smtClean="0">
                <a:solidFill>
                  <a:schemeClr val="tx1"/>
                </a:solidFill>
              </a:rPr>
              <a:t>121261,00</a:t>
            </a:r>
            <a:r>
              <a:rPr lang="ru-RU" sz="1400" b="1" i="1" dirty="0" smtClean="0">
                <a:solidFill>
                  <a:schemeClr val="tx1"/>
                </a:solidFill>
              </a:rPr>
              <a:t> 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1" name="Волна 10"/>
          <p:cNvSpPr/>
          <p:nvPr/>
        </p:nvSpPr>
        <p:spPr>
          <a:xfrm>
            <a:off x="571472" y="4036222"/>
            <a:ext cx="2786082" cy="1285884"/>
          </a:xfrm>
          <a:prstGeom prst="wav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i="1" dirty="0" smtClean="0">
                <a:solidFill>
                  <a:schemeClr val="tx1"/>
                </a:solidFill>
              </a:rPr>
              <a:t>Субвенции</a:t>
            </a:r>
          </a:p>
          <a:p>
            <a:pPr algn="ctr"/>
            <a:r>
              <a:rPr lang="ru-RU" sz="1200" b="1" i="1" dirty="0" smtClean="0">
                <a:solidFill>
                  <a:schemeClr val="tx1"/>
                </a:solidFill>
              </a:rPr>
              <a:t>69243,00 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2" name="Волна 11"/>
          <p:cNvSpPr/>
          <p:nvPr/>
        </p:nvSpPr>
        <p:spPr>
          <a:xfrm>
            <a:off x="571472" y="5250668"/>
            <a:ext cx="2714644" cy="1285884"/>
          </a:xfrm>
          <a:prstGeom prst="wav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i="1" dirty="0" smtClean="0">
                <a:solidFill>
                  <a:schemeClr val="tx1"/>
                </a:solidFill>
              </a:rPr>
              <a:t>Межбюджетные трансферты</a:t>
            </a:r>
          </a:p>
          <a:p>
            <a:pPr algn="ctr"/>
            <a:r>
              <a:rPr lang="ru-RU" sz="1200" b="1" i="1" dirty="0" smtClean="0">
                <a:solidFill>
                  <a:schemeClr val="tx1"/>
                </a:solidFill>
              </a:rPr>
              <a:t>45000,00 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3786182" y="2607462"/>
            <a:ext cx="4857784" cy="164307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i="1" dirty="0" smtClean="0">
                <a:solidFill>
                  <a:schemeClr val="accent3">
                    <a:lumMod val="50000"/>
                  </a:schemeClr>
                </a:solidFill>
              </a:rPr>
              <a:t> Итого безвозмездных поступлений 1668886</a:t>
            </a:r>
            <a:endParaRPr lang="ru-RU" sz="1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5143504" y="4750602"/>
            <a:ext cx="1857388" cy="11287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http://ia124.mycdn.me/image?id=341064059345&amp;bid=341064059345&amp;t=0&amp;plc=WEB&amp;tkn=JrzNqf7LmA5XgrCQdHXcFXuv-w8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44000" cy="682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928662" y="500042"/>
            <a:ext cx="7143800" cy="4739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sz="4700" i="1" dirty="0" smtClean="0">
                <a:solidFill>
                  <a:srgbClr val="C00000"/>
                </a:solidFill>
              </a:rPr>
              <a:t>Спасибо за внимание</a:t>
            </a:r>
            <a:r>
              <a:rPr lang="ru-RU" sz="4800" i="1" dirty="0" smtClean="0">
                <a:solidFill>
                  <a:srgbClr val="C00000"/>
                </a:solidFill>
              </a:rPr>
              <a:t>!</a:t>
            </a:r>
          </a:p>
          <a:p>
            <a:r>
              <a:rPr lang="ru-RU" sz="4800" i="1" dirty="0" smtClean="0">
                <a:solidFill>
                  <a:srgbClr val="C00000"/>
                </a:solidFill>
              </a:rPr>
              <a:t> </a:t>
            </a:r>
          </a:p>
          <a:p>
            <a:r>
              <a:rPr lang="ru-RU" sz="2000" b="1" i="1" dirty="0" smtClean="0">
                <a:solidFill>
                  <a:srgbClr val="C00000"/>
                </a:solidFill>
              </a:rPr>
              <a:t>Администрация Первоавгустовского сельсовета</a:t>
            </a:r>
            <a:r>
              <a:rPr lang="en-US" sz="2000" b="1" i="1" dirty="0" smtClean="0">
                <a:solidFill>
                  <a:srgbClr val="C00000"/>
                </a:solidFill>
              </a:rPr>
              <a:t> </a:t>
            </a:r>
            <a:r>
              <a:rPr lang="ru-RU" sz="2000" b="1" i="1" dirty="0" smtClean="0">
                <a:solidFill>
                  <a:srgbClr val="C00000"/>
                </a:solidFill>
              </a:rPr>
              <a:t>Дмитриевского района Курской области</a:t>
            </a:r>
            <a:r>
              <a:rPr lang="ru-RU" sz="4800" b="1" i="1" dirty="0" smtClean="0">
                <a:solidFill>
                  <a:srgbClr val="C00000"/>
                </a:solidFill>
              </a:rPr>
              <a:t> </a:t>
            </a:r>
            <a:endParaRPr lang="ru-RU" sz="20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Наш адрес: 307510 Курская область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 Дмитриевский район 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п.Первоавгустовский, ул.Комсомольская,38 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Телефон/факс: 8(47150) 9-93-67 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Адрес электронной почты:</a:t>
            </a:r>
            <a:r>
              <a:rPr lang="en-US" sz="2000" dirty="0" smtClean="0">
                <a:solidFill>
                  <a:srgbClr val="FF0000"/>
                </a:solidFill>
              </a:rPr>
              <a:t> possoviet@mail.ru</a:t>
            </a:r>
            <a:endParaRPr lang="en-US" sz="2000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4F4F4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4F4F4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1153</TotalTime>
  <Words>581</Words>
  <Application>Microsoft Office PowerPoint</Application>
  <PresentationFormat>Экран (4:3)</PresentationFormat>
  <Paragraphs>195</Paragraphs>
  <Slides>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Аспект</vt:lpstr>
      <vt:lpstr>Слайд 1</vt:lpstr>
      <vt:lpstr> Уважаемые жители  муниципального образования «Первоавгустовский сельсовет»! </vt:lpstr>
      <vt:lpstr>Показатели исполнения доходов бюджета МО «Первоавгустовский сельсовет» Дмитриевского района Курской области за 2015год (рублей)</vt:lpstr>
      <vt:lpstr>Основные параметры бюджета  МО «Первоавгустовский сельсовет» Дмитриевского района Курской области за 2015 год (рублей)</vt:lpstr>
      <vt:lpstr>Структура налоговых и неналоговых поступлений МО «Первоавгустовский сельсовет» Дмитриевского района Курской области в 2015 году</vt:lpstr>
      <vt:lpstr>Показатели исполнения расходов бюджета МО «Первоавгустовский сельсовет» Дмитриевского района Курской области за 2015 год (рублей)</vt:lpstr>
      <vt:lpstr>Структура расходов  МО «Первоавгустовский сельсовет» Дмитриевского района Курской области в 2015 году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Этапы бюджетного процесса  Финансовое обеспечение казенных учрежден </dc:title>
  <cp:lastModifiedBy>Admin</cp:lastModifiedBy>
  <cp:revision>148</cp:revision>
  <dcterms:modified xsi:type="dcterms:W3CDTF">2016-04-27T12:04:14Z</dcterms:modified>
</cp:coreProperties>
</file>